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9" r:id="rId5"/>
    <p:sldId id="289" r:id="rId6"/>
    <p:sldId id="290" r:id="rId7"/>
    <p:sldId id="297" r:id="rId8"/>
    <p:sldId id="298" r:id="rId9"/>
    <p:sldId id="295" r:id="rId10"/>
    <p:sldId id="306" r:id="rId11"/>
    <p:sldId id="307" r:id="rId12"/>
    <p:sldId id="308" r:id="rId13"/>
    <p:sldId id="309" r:id="rId14"/>
    <p:sldId id="310" r:id="rId15"/>
    <p:sldId id="279" r:id="rId16"/>
    <p:sldId id="257" r:id="rId17"/>
    <p:sldId id="281" r:id="rId18"/>
    <p:sldId id="299" r:id="rId19"/>
    <p:sldId id="300" r:id="rId20"/>
    <p:sldId id="292" r:id="rId21"/>
    <p:sldId id="301" r:id="rId22"/>
    <p:sldId id="294" r:id="rId23"/>
    <p:sldId id="296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04A63-3264-48EC-ACF0-57F8C1588BCB}" v="10" dt="2022-06-01T16:19:25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04" autoAdjust="0"/>
  </p:normalViewPr>
  <p:slideViewPr>
    <p:cSldViewPr snapToGrid="0">
      <p:cViewPr varScale="1">
        <p:scale>
          <a:sx n="90" d="100"/>
          <a:sy n="90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42B72-D5CA-4FE8-8372-B3D55D705F25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478B9-450A-4EA9-977C-5CBC5F400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858356D5-0446-F54D-1380-03FC5D6D3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AF344-F25F-DED0-742B-112D34C1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04193BA-9A19-56AC-1DF5-4D0F99498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A4A90-F6FA-43B0-84EB-676AAD6E956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CCF3D36-EF18-374B-7B76-8FD7F0232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09065-6347-02CA-B108-88DDA52F5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C33C0F9-D7C1-FA5B-9FC3-148F5B8E3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32008E-BA8F-4F0F-B89C-008F4833483D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14EABB9-451B-924C-7AD4-DDB96BB3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BE43A-78F2-CE6A-D773-A55157AE5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94FA083-64F7-94B4-0D9E-092A9CB68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1153C48-ED0C-410B-B3AF-27AA11DD0841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B9004C1-61B3-DB11-7635-4E6BA8BD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4FE9A3-6D86-BF40-1B88-D5D7C4EC7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9C98B7E-2ACA-89D9-AED0-93CF2BE58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E9AC3D-4ACD-4A88-9112-2B2CBB75A586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BCA20FD8-F820-A15A-6BF9-FB164DCCB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3912FA8-2D6B-8765-46C0-C91D1361A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863EE25-CD9F-1EB2-6D2C-FC2F562C5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224855-AEDA-4E11-9D44-B81D3911D312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E55BB3E-E14D-5B51-839E-567E82415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21BEC8-D3A6-0A0D-25F0-974629DDB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85D34A8-7C42-6A7E-5262-9D5C86525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9BDE10-34EA-4663-B0ED-CBAEFF5BCBE7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60044D9-F1F6-DF0D-596B-53B167173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E88C41C-D777-51C5-B064-993AEA92B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AE2852C-6417-3332-BCCE-B7F896420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23EE04C-B9F7-47A5-B5CD-F7EDE4E171AE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0DF64CB-59D6-52BA-5A36-B0B6121E7F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791E046-444C-5A42-48F8-22C72FB2F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F1ECF2D-0767-F625-5D14-CB99BA76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078764A-6277-4EE9-B607-7188EC21A19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7AAAEB7-DC25-4ACB-4989-D49200B9F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2A8DF-6F0E-C3F0-4E44-E7F573D97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703E6E1-42DA-16B6-9738-799468FB4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0554C3-DDCF-489D-B35B-CB40A4EC91D9}" type="slidenum">
              <a:rPr lang="en-GB" altLang="en-US" sz="1200" smtClean="0"/>
              <a:pPr/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7AAAEB7-DC25-4ACB-4989-D49200B9F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2A8DF-6F0E-C3F0-4E44-E7F573D97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703E6E1-42DA-16B6-9738-799468FB4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90554C3-DDCF-489D-B35B-CB40A4EC91D9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E3AAD3E-9790-193E-C788-48EC630D7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198FB-FDF1-182C-9D83-9B7892EE6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23287DC-2291-164D-EEF0-3B887943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BCF6FBE-30B3-4B20-95F6-5F9D71681847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C39B850-8A02-A3C6-BD66-63ED57A5E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A69FF-E4CE-045C-2358-90BB5E53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B363BF4-13F1-270D-C371-893E224E4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81ACBE3-0CF4-4F31-B5FC-CF02D6AEBF97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2E82BFA-B3AB-5A85-CD1F-7E1003598E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1E27061-85F0-7B5A-5F9E-5CF755C9B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1212127-0A8C-A0B0-330F-CD5DCE26A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76814B9-0288-448F-B8AA-26D748E487C6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2B158C6-16B8-82E2-C6A8-498BCAA1E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7B0C5-6ABA-5C57-50E8-31A80F6CC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A65E824-D873-D328-D894-1EBB989B7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37FBF98-3D7D-451F-B811-9C5E604E5FFF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438444F-46AF-5BEC-1C33-EA2E9E82EB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C6A1009-D3A6-B906-BCC3-C184822CC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4852F2A-25D5-F912-1815-A702D2D57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9FEB01-7EB7-4133-A1DF-68DBFC66BA21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7B9AA8A-62AF-2C86-5E07-BE13BC758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918E0-71C9-7561-C8AA-F304126C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F08FF8C-43C8-2030-76DC-44B14DEC1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495D4F4-F2A1-476C-A50A-30C98F452D4D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big v1.jpg                                          0005D42D lamington                      B854EE3E:">
            <a:extLst>
              <a:ext uri="{FF2B5EF4-FFF2-40B4-BE49-F238E27FC236}">
                <a16:creationId xmlns:a16="http://schemas.microsoft.com/office/drawing/2014/main" id="{56A10592-D0EF-C221-7D97-D495F6485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00401-53E5-0220-A071-32E1779EB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380A51-CEEB-C7EF-ED86-E9885B403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05E4264-DFD2-45FD-B039-396FD410F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8E9A-C728-40DB-8611-255445A0C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2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399A2-BC50-2FDF-C023-1806C6FEF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C7ABC-4A0E-B58A-009E-7F5475323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B8E1F-952F-8FC4-35F9-332CDA794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C68B-B4AE-4CEC-B8C9-B2A4846CC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1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1524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87CFC6-AF13-7B8D-A5DC-E12A9F01E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BC227-E1A1-8815-5396-50F6A3E39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FF5F7-03DD-5FBC-5EE9-67D72A237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45FB-BA57-4868-BFF2-C6F53A207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5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C5253-796B-9769-FADA-6C1BF9D21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48ED2-7C1F-D6A5-35A6-213EA585B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39F76C-B872-6A0B-E40E-B924F0960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EA10-9B63-4C5E-9BDD-144DC7235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2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D0449-E0E5-50F3-AA45-7AA5F456C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09B871-3662-D322-AD41-663EC0536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1A534F-82CA-1EC1-54CD-60A033D30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57EC-EBC4-4883-B0C0-3D183434E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924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0" y="1295400"/>
            <a:ext cx="3924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CACB1-8240-D1B7-FBD1-CEAC542804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97304-9883-404D-DFC0-768AD5B54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8781A-3E6D-E89D-AB70-B9E5230D5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84DF7-4CE0-4DA4-B9DE-B9F2AD86C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9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EE5E4B-A831-F259-CAF6-AF218349A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23D3D1-EAFF-8A73-0598-C7D52F52F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A150B2-CC59-4A00-5BC3-B49821840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0AD86-AD42-4D22-AC6B-5ACD07ACE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3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B53997-20A6-400A-B389-6D0B77E83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55E921-85A1-3C2B-50BF-20143BA84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0ACA37-1F75-DAAC-EB7E-3C280CE49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C435-FC39-48FF-841E-9C32B95F1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26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740A36-0022-479E-6D47-5995A9820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786D9-651E-E374-D236-7A9A03670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8043BA-A163-C668-40FC-7E486DFE6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E07A-FEDF-434A-BA4B-4B208F00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17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AA907-0AD0-1CCB-A6F2-881083882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53E4B-8174-C863-2B09-E8F4D41A5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70865-E9B0-250A-9005-FAAAFE918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F1F48-87FB-454B-BBD9-102B989E6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4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DF34E-7EF5-1224-F46B-34A4D8F9C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B0C80-8A28-2F32-C0FB-7E0C2BB42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13B2-D405-9312-6A55-4071B6A43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50B4-C1C9-48EF-8821-493D13DCD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3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 slant v3.jpg                                        0005D42D lamington                      B854EE3E:">
            <a:extLst>
              <a:ext uri="{FF2B5EF4-FFF2-40B4-BE49-F238E27FC236}">
                <a16:creationId xmlns:a16="http://schemas.microsoft.com/office/drawing/2014/main" id="{404C249B-46D2-83C7-9223-E16B7A0881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69CE265-C3F1-7D22-AF6A-C0CF219C9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4F7956C-765B-360D-350B-2E963176A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00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F058328-000D-0D3E-56F2-5368BF1F60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5A1366-30E2-E63B-5DFC-3908B45C31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D6392E-1276-EB60-ABA1-960BEF7917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143748-2868-4AC4-977C-28C283375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337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337F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337F"/>
        </a:buClr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7F337F"/>
        </a:buClr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7F337F"/>
        </a:buClr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7F337F"/>
        </a:buClr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7F337F"/>
        </a:buClr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7F337F"/>
        </a:buClr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7F337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.senogles@standingtogether.org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mailto:criminal.justice@standingtogether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9CC8223-D857-BA24-3455-9E840609B6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270000"/>
            <a:ext cx="7772400" cy="1366838"/>
          </a:xfrm>
        </p:spPr>
        <p:txBody>
          <a:bodyPr/>
          <a:lstStyle/>
          <a:p>
            <a:pPr>
              <a:defRPr/>
            </a:pPr>
            <a:br>
              <a:rPr lang="en-GB" altLang="en-US" sz="2800" dirty="0"/>
            </a:br>
            <a:r>
              <a:rPr lang="en-GB" altLang="en-US" sz="4000" b="1" dirty="0">
                <a:solidFill>
                  <a:srgbClr val="7030A0"/>
                </a:solidFill>
                <a:latin typeface="+mn-lt"/>
              </a:rPr>
              <a:t>Specialist Domestic Abuse Courts: An Effective Model</a:t>
            </a:r>
            <a:br>
              <a:rPr lang="en-GB" altLang="en-US" sz="4000" dirty="0">
                <a:latin typeface="+mn-lt"/>
              </a:rPr>
            </a:br>
            <a:br>
              <a:rPr lang="en-GB" altLang="en-US" sz="4000" dirty="0">
                <a:latin typeface="+mn-lt"/>
              </a:rPr>
            </a:br>
            <a:endParaRPr lang="en-GB" altLang="en-US" sz="4000" dirty="0">
              <a:latin typeface="+mn-lt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F37EE0B-2ABA-B92A-7870-FA1FE4C704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450" y="3056021"/>
            <a:ext cx="6400800" cy="2531979"/>
          </a:xfrm>
        </p:spPr>
        <p:txBody>
          <a:bodyPr/>
          <a:lstStyle/>
          <a:p>
            <a:pPr eaLnBrk="1" hangingPunct="1"/>
            <a:endParaRPr lang="en-GB" altLang="en-US" sz="2800" dirty="0"/>
          </a:p>
          <a:p>
            <a:pPr eaLnBrk="1" hangingPunct="1"/>
            <a:r>
              <a:rPr lang="en-GB" altLang="en-US" sz="2800" dirty="0"/>
              <a:t>Karen Senogles</a:t>
            </a:r>
          </a:p>
          <a:p>
            <a:pPr eaLnBrk="1" hangingPunct="1"/>
            <a:r>
              <a:rPr lang="en-GB" altLang="en-US" sz="2800" dirty="0"/>
              <a:t>Programme Manager – Criminal Justice and Courts </a:t>
            </a:r>
          </a:p>
          <a:p>
            <a:pPr eaLnBrk="1" hangingPunct="1"/>
            <a:endParaRPr lang="en-GB" altLang="en-US" sz="280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7FEACAE-421A-3791-AD13-47F7718A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BEFD941-DB42-3AAF-6187-7E652452C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solidFill>
                  <a:srgbClr val="7030A0"/>
                </a:solidFill>
                <a:latin typeface="+mn-lt"/>
              </a:rPr>
              <a:t>Magistrates’ Court Closures</a:t>
            </a:r>
            <a:endParaRPr lang="en-GB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B60A3DC-2B5D-8177-81CB-97F97B7887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b="1" dirty="0"/>
              <a:t>2022</a:t>
            </a:r>
          </a:p>
          <a:p>
            <a:pPr marL="0" indent="0">
              <a:buFontTx/>
              <a:buNone/>
            </a:pPr>
            <a:r>
              <a:rPr lang="en-GB" altLang="en-US" sz="2800" dirty="0"/>
              <a:t>158 courts open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47C33D3A-492B-1318-D04B-F99998FC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4159250" y="908050"/>
            <a:ext cx="49847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C5EDFB66-23E9-BEA9-2CAA-C27C3422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-68369" y="1401742"/>
            <a:ext cx="4572743" cy="54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DCC778C-E3A4-774A-73AA-254ED9A8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4639628" y="1401743"/>
            <a:ext cx="4572742" cy="545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D9F7AC-9C69-EA19-3554-D176CF8CC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83964" y="1412776"/>
            <a:ext cx="1758322" cy="105365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2800" b="1" dirty="0"/>
              <a:t>2022</a:t>
            </a:r>
          </a:p>
          <a:p>
            <a:pPr marL="0" indent="0" algn="ctr">
              <a:buFontTx/>
              <a:buNone/>
            </a:pPr>
            <a:r>
              <a:rPr lang="en-GB" altLang="en-US" sz="1800" dirty="0"/>
              <a:t>158 courts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D52A4-3978-E8B3-F50E-5113B5F4AD45}"/>
              </a:ext>
            </a:extLst>
          </p:cNvPr>
          <p:cNvSpPr txBox="1"/>
          <p:nvPr/>
        </p:nvSpPr>
        <p:spPr>
          <a:xfrm>
            <a:off x="2648415" y="1399833"/>
            <a:ext cx="1891330" cy="96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321 courts </a:t>
            </a:r>
            <a:endParaRPr lang="en-GB" sz="20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C71D51-C7C1-AC84-CE88-08BEDDD19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990600"/>
          </a:xfrm>
        </p:spPr>
        <p:txBody>
          <a:bodyPr/>
          <a:lstStyle/>
          <a:p>
            <a:r>
              <a:rPr lang="en-GB" altLang="en-US" sz="3600" b="1" dirty="0">
                <a:solidFill>
                  <a:srgbClr val="7030A0"/>
                </a:solidFill>
                <a:latin typeface="+mn-lt"/>
              </a:rPr>
              <a:t>Magistrates’ Court Closures: the overall picture</a:t>
            </a:r>
            <a:endParaRPr lang="en-GB" altLang="en-US" b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06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EFC6833-C16D-5D61-9BFF-2075109B63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15350" cy="5157788"/>
          </a:xfrm>
        </p:spPr>
        <p:txBody>
          <a:bodyPr/>
          <a:lstStyle/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Information sharing </a:t>
            </a:r>
          </a:p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Partnership Working </a:t>
            </a:r>
          </a:p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IDVAs </a:t>
            </a:r>
          </a:p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Measuring success, data collection </a:t>
            </a:r>
          </a:p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Training and Specialism </a:t>
            </a:r>
          </a:p>
          <a:p>
            <a:pPr marL="228600" indent="-228600" eaLnBrk="1" fontAlgn="auto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</a:rPr>
              <a:t>Coordination</a:t>
            </a:r>
          </a:p>
          <a:p>
            <a:pPr>
              <a:defRPr/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8EFAB-3779-E29A-E7A6-F4BA8B29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components of an SDAC </a:t>
            </a:r>
            <a:endParaRPr lang="en-GB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C0281758-891D-93B1-E4B6-DD1E24FB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8305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58C941EA-E8BC-2D07-E35C-AE174DD9F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367C9EC-65BA-9D26-CDDB-EA60CB760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113" y="115888"/>
            <a:ext cx="8588375" cy="8921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Courts in West London</a:t>
            </a:r>
            <a:endParaRPr lang="en-US" alt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53E8BA-2F66-BDB7-B11B-BF79BB36B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14413"/>
            <a:ext cx="8072438" cy="5567362"/>
          </a:xfrm>
        </p:spPr>
        <p:txBody>
          <a:bodyPr/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Standing Together coordinate both SDACs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Cluster Courts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Hammersmith (2002) &amp; Westminster (2012)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>
                <a:solidFill>
                  <a:prstClr val="black"/>
                </a:solidFill>
                <a:ea typeface="+mn-ea"/>
                <a:cs typeface="+mn-cs"/>
              </a:rPr>
              <a:t>All types of hearings (trials in other courts)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>
                <a:solidFill>
                  <a:prstClr val="black"/>
                </a:solidFill>
                <a:ea typeface="+mn-ea"/>
                <a:cs typeface="+mn-cs"/>
              </a:rPr>
              <a:t>3 x London boroughs + City &amp; BTP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800" kern="1200" dirty="0">
                <a:solidFill>
                  <a:prstClr val="black"/>
                </a:solidFill>
              </a:rPr>
              <a:t>Impact Project – co-location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  <a:ea typeface="+mn-ea"/>
                <a:cs typeface="+mn-cs"/>
              </a:rPr>
              <a:t>CJ IDVAs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400" kern="1200" dirty="0">
                <a:solidFill>
                  <a:prstClr val="black"/>
                </a:solidFill>
                <a:ea typeface="+mn-ea"/>
                <a:cs typeface="+mn-cs"/>
              </a:rPr>
              <a:t>Focus on </a:t>
            </a:r>
            <a:r>
              <a:rPr lang="en-GB" sz="2400" kern="1200" dirty="0" err="1">
                <a:solidFill>
                  <a:prstClr val="black"/>
                </a:solidFill>
                <a:ea typeface="+mn-ea"/>
                <a:cs typeface="+mn-cs"/>
              </a:rPr>
              <a:t>filebuild</a:t>
            </a:r>
            <a:endParaRPr lang="en-GB" sz="2400" kern="12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800" kern="1200" dirty="0">
                <a:solidFill>
                  <a:prstClr val="black"/>
                </a:solidFill>
              </a:rPr>
              <a:t>Keeping the victim and safety at heart of processes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D793E5B-8F2B-CD2D-781C-6615BD701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A5EFADE-76FA-4B29-25FD-7CDE4E430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SDAC Operational Partnership</a:t>
            </a:r>
            <a:endParaRPr lang="en-GB" alt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DE5B079-6B0D-B604-AE62-264A5E1EA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36613"/>
            <a:ext cx="8648700" cy="5291471"/>
          </a:xfrm>
        </p:spPr>
        <p:txBody>
          <a:bodyPr/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Essential to success of SDAC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Policies &amp; protocols essential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800" kern="1200" dirty="0">
                <a:solidFill>
                  <a:prstClr val="black"/>
                </a:solidFill>
              </a:rPr>
              <a:t>Court Management Group/Steering Group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>
                <a:solidFill>
                  <a:prstClr val="black"/>
                </a:solidFill>
                <a:ea typeface="+mn-ea"/>
                <a:cs typeface="+mn-cs"/>
              </a:rPr>
              <a:t>Court, CPS, Police (CSU &amp; Witness Care), IDVA Service, Probation, Witness Service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kern="1200" dirty="0">
                <a:solidFill>
                  <a:prstClr val="black"/>
                </a:solidFill>
                <a:ea typeface="+mn-ea"/>
                <a:cs typeface="+mn-cs"/>
              </a:rPr>
              <a:t>Equal status of agencies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800" kern="1200" dirty="0">
                <a:solidFill>
                  <a:prstClr val="black"/>
                </a:solidFill>
              </a:rPr>
              <a:t>Examine issues &amp; find solutions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400" kern="1200" dirty="0">
                <a:solidFill>
                  <a:prstClr val="black"/>
                </a:solidFill>
                <a:ea typeface="+mn-ea"/>
                <a:cs typeface="+mn-cs"/>
              </a:rPr>
              <a:t>E.g. applications to vary/remove restraining orders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altLang="en-US" sz="2800" kern="1200" dirty="0">
                <a:solidFill>
                  <a:prstClr val="black"/>
                </a:solidFill>
              </a:rPr>
              <a:t>Journey through CJS requires effective partnership</a:t>
            </a:r>
          </a:p>
          <a:p>
            <a:pPr>
              <a:defRPr/>
            </a:pPr>
            <a:endParaRPr lang="en-GB" altLang="en-US" sz="280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7A9CFBE-BC75-F225-E39E-07CE128C1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4516FE2-76D6-C9DD-23BE-511200BA9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Operational principles of SDAC</a:t>
            </a:r>
            <a:endParaRPr lang="en-GB" altLang="en-US" sz="4000">
              <a:solidFill>
                <a:srgbClr val="7030A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5E942FA-7389-35B5-F6B2-D463D978E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001000" cy="5302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</a:rPr>
              <a:t>A coordinated response to DA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Good practice by every participating agency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Monitoring against agreed aims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Inter agency accountability guided by protocols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Tracking of domestic violence offenders	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IDVA provision </a:t>
            </a:r>
          </a:p>
          <a:p>
            <a:r>
              <a:rPr lang="en-US" altLang="en-US" sz="2800" dirty="0">
                <a:solidFill>
                  <a:srgbClr val="000000"/>
                </a:solidFill>
              </a:rPr>
              <a:t>Co-ordination of the SDAC</a:t>
            </a:r>
            <a:endParaRPr lang="en-GB" altLang="en-US" sz="3600" b="1" i="1" dirty="0">
              <a:solidFill>
                <a:srgbClr val="000000"/>
              </a:solidFill>
            </a:endParaRPr>
          </a:p>
          <a:p>
            <a:endParaRPr lang="en-GB" alt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1D533CC-6932-1053-C260-53C8CADB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FCA6DAB-CA93-8F6B-2030-53779C5B3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Coordinators</a:t>
            </a:r>
            <a:endParaRPr lang="en-GB" altLang="en-US" sz="4000">
              <a:solidFill>
                <a:srgbClr val="7030A0"/>
              </a:solidFill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51B1640-1A5D-C7E5-A362-AC59F0985C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48960"/>
            <a:ext cx="8001000" cy="4191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Often behind the scenes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Key to identify issues and trends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Bring to the attention of all agencies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Developing resources &amp; practical services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Ensure focus on victim safety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Negotiate protocols and procedures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Briefing key personnel </a:t>
            </a: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Share best practice locally &amp; nationally </a:t>
            </a:r>
          </a:p>
          <a:p>
            <a:endParaRPr lang="en-GB" alt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2F25D11-3B89-26D2-A441-B05AD3CE8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01F99A7-11AE-2013-1500-E195747CD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12192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</a:rPr>
              <a:t>What the local data has told us about the SDAC</a:t>
            </a:r>
            <a:endParaRPr lang="en-GB" altLang="en-US" sz="4000" dirty="0">
              <a:solidFill>
                <a:srgbClr val="7030A0"/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8561C0D-F091-BDFF-5657-3401DA6B9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001000" cy="4191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More defendants prosecuted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More convicted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Higher proportion early guilty plea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Fewer hearings per case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Length of cases reducing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More specialist IDVA support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endParaRPr lang="en-GB" alt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5E550E6-4D3A-EE40-95A0-52CF19509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46741AB-FD46-E591-E3AC-9AA8F4FA6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7030A0"/>
                </a:solidFill>
                <a:latin typeface="Arial" panose="020B0604020202020204" pitchFamily="34" charset="0"/>
              </a:rPr>
              <a:t>Challenges</a:t>
            </a:r>
            <a:endParaRPr lang="en-GB" altLang="en-US" sz="4000" dirty="0">
              <a:solidFill>
                <a:srgbClr val="7030A0"/>
              </a:solidFill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7D873E9-5691-F51F-8F78-9BA90E4AF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Training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Understanding of dynamics of DA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IDVA resource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Diverse funding structures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Coordination role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Agency restructures</a:t>
            </a:r>
          </a:p>
          <a:p>
            <a:endParaRPr lang="en-GB" alt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CA49076-5F54-EAD8-F969-60F736D0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8B0FAD1-75DC-4AEC-CFA5-FCED4E42D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solidFill>
                  <a:srgbClr val="7030A0"/>
                </a:solidFill>
                <a:latin typeface="+mn-lt"/>
              </a:rPr>
              <a:t>Mentor Court Project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94286C6-0203-5E42-2420-B402BC425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STADA have secured funding to develop Mentor Courts</a:t>
            </a:r>
          </a:p>
          <a:p>
            <a:r>
              <a:rPr lang="en-GB" altLang="en-US">
                <a:solidFill>
                  <a:srgbClr val="000000"/>
                </a:solidFill>
              </a:rPr>
              <a:t>London Mentor Court – existing SDACs at Westminster</a:t>
            </a:r>
          </a:p>
          <a:p>
            <a:r>
              <a:rPr lang="en-GB" altLang="en-US">
                <a:solidFill>
                  <a:srgbClr val="000000"/>
                </a:solidFill>
              </a:rPr>
              <a:t>Disseminate good practice</a:t>
            </a:r>
          </a:p>
          <a:p>
            <a:r>
              <a:rPr lang="en-GB" altLang="en-US">
                <a:solidFill>
                  <a:srgbClr val="000000"/>
                </a:solidFill>
              </a:rPr>
              <a:t>Showcase partnership approach</a:t>
            </a:r>
          </a:p>
          <a:p>
            <a:endParaRPr lang="en-GB" alt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C1693BE-DEA8-DD71-4772-2AFB4221B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A763BD-C5FB-A074-5D6D-2671E81A5B43}"/>
              </a:ext>
            </a:extLst>
          </p:cNvPr>
          <p:cNvSpPr txBox="1">
            <a:spLocks/>
          </p:cNvSpPr>
          <p:nvPr/>
        </p:nvSpPr>
        <p:spPr bwMode="auto">
          <a:xfrm>
            <a:off x="250825" y="132347"/>
            <a:ext cx="8951494" cy="10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defTabSz="914400">
              <a:defRPr/>
            </a:pPr>
            <a:r>
              <a:rPr lang="en-GB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Justice Responses &amp; Specialist Courts</a:t>
            </a:r>
            <a:endParaRPr lang="en-GB" sz="4000" b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DB18C4-9BED-A12B-ECB2-53EC4960D2F5}"/>
              </a:ext>
            </a:extLst>
          </p:cNvPr>
          <p:cNvSpPr txBox="1">
            <a:spLocks/>
          </p:cNvSpPr>
          <p:nvPr/>
        </p:nvSpPr>
        <p:spPr bwMode="auto">
          <a:xfrm>
            <a:off x="250825" y="1419726"/>
            <a:ext cx="8642350" cy="51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GB" sz="2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18% of all offences recorded by the police in the year ending March 2021 were domestic-abuse related, an increase of 6% compared to the previous year</a:t>
            </a:r>
            <a:endParaRPr lang="en-GB" sz="2600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GB" alt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21% of survivors will report to police. </a:t>
            </a: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GB" altLang="en-US" sz="2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cases reported, only 33% make it to court and the national average of convictions of all incidents reported to police is 6.5% for DA (but 76% of those charged) </a:t>
            </a: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en-GB" sz="2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CPS domestic abuse-related charging rate in England and Wales decreased for the third year running to 70% in the year ending March 2021, compared with 76% in the year ending March 2018</a:t>
            </a:r>
            <a:endParaRPr lang="en-GB" altLang="en-US" sz="2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Tx/>
              <a:defRPr/>
            </a:pPr>
            <a:endParaRPr lang="en-GB" altLang="en-US" sz="14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 defTabSz="914400">
              <a:defRPr/>
            </a:pPr>
            <a:endParaRPr lang="en-GB" altLang="en-US" kern="0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D7B37D8-64FC-0CE9-9AB2-D4B513F55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5C6B-29F3-4065-EB5F-618DB464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solidFill>
                  <a:srgbClr val="7030A0"/>
                </a:solidFill>
                <a:latin typeface="+mn-lt"/>
              </a:rPr>
              <a:t>Mapping and Capacity Building</a:t>
            </a:r>
            <a:endParaRPr lang="en-GB" sz="4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CE41CB21-F175-D027-CD44-876B1F4B8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001000" cy="436562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altLang="en-US">
                <a:solidFill>
                  <a:srgbClr val="000000"/>
                </a:solidFill>
                <a:cs typeface="Calibri" panose="020F0502020204030204" pitchFamily="34" charset="0"/>
              </a:rPr>
              <a:t>Within the Mentor Court Project is also a   multi-agency national mapping exercise.</a:t>
            </a:r>
          </a:p>
          <a:p>
            <a:pPr>
              <a:spcAft>
                <a:spcPts val="800"/>
              </a:spcAft>
            </a:pPr>
            <a:r>
              <a:rPr lang="en-GB" altLang="en-US">
                <a:solidFill>
                  <a:srgbClr val="000000"/>
                </a:solidFill>
                <a:cs typeface="Calibri" panose="020F0502020204030204" pitchFamily="34" charset="0"/>
              </a:rPr>
              <a:t>Building a picture of existing SDACs (or lack thereof) in England and Wales</a:t>
            </a:r>
          </a:p>
          <a:p>
            <a:pPr>
              <a:spcAft>
                <a:spcPts val="800"/>
              </a:spcAft>
            </a:pPr>
            <a:r>
              <a:rPr lang="en-GB" altLang="en-US">
                <a:solidFill>
                  <a:srgbClr val="000000"/>
                </a:solidFill>
                <a:cs typeface="Calibri" panose="020F0502020204030204" pitchFamily="34" charset="0"/>
              </a:rPr>
              <a:t>Provide local areas with expert advice, guidance, and consultancy to help build capacity in setting up and managing an SDAC</a:t>
            </a:r>
            <a:endParaRPr lang="en-GB" altLang="en-US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DF076EA-A606-7D5C-FF38-8A913C42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B3F98F2-7B53-64E2-DD74-2DA49DC13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 in your area? </a:t>
            </a:r>
            <a:endParaRPr lang="en-GB" alt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Content Placeholder 2">
            <a:extLst>
              <a:ext uri="{FF2B5EF4-FFF2-40B4-BE49-F238E27FC236}">
                <a16:creationId xmlns:a16="http://schemas.microsoft.com/office/drawing/2014/main" id="{72239B13-BCA1-8ECA-2F74-CB77CAC7C0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9550" y="1546225"/>
            <a:ext cx="5651500" cy="3689350"/>
          </a:xfr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A2B13BE-8A1A-6105-10D7-2A877F575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FA731C-24C5-AFA5-EB01-ED6B5581B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88375" cy="892175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Contacts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52CB0E1-8EB4-EE5E-6AAA-C1A1ED7A0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910512" cy="42481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dirty="0"/>
              <a:t>Karen Senogles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hlinkClick r:id="rId3"/>
              </a:rPr>
              <a:t>k.senogles@standingtogether.org.uk</a:t>
            </a: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07927 550813</a:t>
            </a:r>
            <a:r>
              <a:rPr lang="en-GB" sz="2400" dirty="0">
                <a:solidFill>
                  <a:srgbClr val="00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  <a:p>
            <a:pPr marL="0" indent="0" eaLnBrk="1" hangingPunct="1">
              <a:buFontTx/>
              <a:buNone/>
            </a:pPr>
            <a:r>
              <a:rPr lang="en-US" altLang="en-US" sz="3600" dirty="0"/>
              <a:t>For Mentor Court visit enquiries: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>
                <a:hlinkClick r:id="rId4"/>
              </a:rPr>
              <a:t>criminal.justice@standingtogether.org.uk</a:t>
            </a:r>
            <a:endParaRPr lang="en-US" altLang="en-US" sz="2400" dirty="0"/>
          </a:p>
          <a:p>
            <a:pPr marL="0" indent="0" eaLnBrk="1" hangingPunct="1">
              <a:buFontTx/>
              <a:buNone/>
            </a:pPr>
            <a:endParaRPr lang="en-US" altLang="en-US" sz="240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A390C79-6C95-80CF-E9A7-11A3105A9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3A012B2-B6F1-6886-D851-DDB3544D2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Specialist Domestic Abuse Court? (SDAC)</a:t>
            </a:r>
            <a:br>
              <a:rPr lang="en-GB" altLang="en-US" sz="40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8BD0E15-EAE5-8D58-8C9C-FA3DE20AC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497887" cy="5516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Combined approach to tackling DA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Whole system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Fundamental part of improving support to victims of DA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Why have an SDAC?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Focus on safety of victims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0000"/>
                </a:solidFill>
              </a:rPr>
              <a:t>Allows for a more effective CJS response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endParaRPr lang="en-US" altLang="en-US" sz="22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96B2362-2A04-00EF-6E4A-2BAAC39B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2223-3CF3-C9C0-A558-6B296D4F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b="1" dirty="0">
                <a:solidFill>
                  <a:srgbClr val="7030A0"/>
                </a:solidFill>
                <a:latin typeface="+mn-lt"/>
              </a:rPr>
              <a:t>History of SDACs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BC2BB6A-19CF-345C-B33F-1209F17AD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2005 national Government </a:t>
            </a:r>
            <a:r>
              <a:rPr lang="en-US" altLang="en-US" dirty="0" err="1">
                <a:solidFill>
                  <a:srgbClr val="000000"/>
                </a:solidFill>
              </a:rPr>
              <a:t>programme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National Steering Group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SDAC accreditation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Resource Manual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Recent decline in SDACs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Refreshed effort through DABPF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Multi-agency partnerships are key</a:t>
            </a:r>
          </a:p>
          <a:p>
            <a:endParaRPr lang="en-GB" alt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E7A6D-4748-7F3A-86B4-B57806A9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6ECECC9-A496-28F3-621E-EEAFD9A72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3838"/>
            <a:ext cx="8588375" cy="89217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latin typeface="+mn-lt"/>
              </a:rPr>
              <a:t>12 Core Components of SDAC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820ED-261C-006C-A922-C5BEBB4CC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52513"/>
            <a:ext cx="5329238" cy="2305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800" dirty="0"/>
              <a:t>Within CJS:</a:t>
            </a:r>
          </a:p>
          <a:p>
            <a:pPr>
              <a:defRPr/>
            </a:pPr>
            <a:r>
              <a:rPr lang="en-GB" altLang="en-US" sz="2800" dirty="0"/>
              <a:t>Identifying Cases</a:t>
            </a:r>
          </a:p>
          <a:p>
            <a:pPr>
              <a:defRPr/>
            </a:pPr>
            <a:r>
              <a:rPr lang="en-GB" altLang="en-US" sz="2800" dirty="0"/>
              <a:t>Listing of Cases</a:t>
            </a:r>
          </a:p>
          <a:p>
            <a:pPr>
              <a:defRPr/>
            </a:pPr>
            <a:r>
              <a:rPr lang="en-GB" sz="2800" dirty="0"/>
              <a:t>Court Facilities</a:t>
            </a:r>
          </a:p>
          <a:p>
            <a:pPr>
              <a:defRPr/>
            </a:pPr>
            <a:endParaRPr lang="en-GB" alt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E2BA1-537A-003A-3E0C-88B24EBC4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052513"/>
            <a:ext cx="4162425" cy="2592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en-US" sz="2800" dirty="0"/>
              <a:t>Outside CJS:</a:t>
            </a:r>
          </a:p>
          <a:p>
            <a:pPr>
              <a:defRPr/>
            </a:pPr>
            <a:r>
              <a:rPr lang="en-GB" altLang="en-US" sz="2800" dirty="0"/>
              <a:t>MARACs </a:t>
            </a:r>
          </a:p>
          <a:p>
            <a:pPr>
              <a:defRPr/>
            </a:pPr>
            <a:r>
              <a:rPr lang="en-GB" sz="2800" kern="0" dirty="0"/>
              <a:t>Children’s Services</a:t>
            </a:r>
          </a:p>
          <a:p>
            <a:pPr>
              <a:defRPr/>
            </a:pPr>
            <a:r>
              <a:rPr lang="en-GB" sz="2800" kern="0" dirty="0"/>
              <a:t>Managing Perpetrators</a:t>
            </a:r>
          </a:p>
          <a:p>
            <a:pPr>
              <a:defRPr/>
            </a:pPr>
            <a:r>
              <a:rPr lang="en-GB" sz="2800" kern="0" dirty="0"/>
              <a:t>Health &amp; Housing</a:t>
            </a:r>
          </a:p>
          <a:p>
            <a:pPr eaLnBrk="1" hangingPunct="1">
              <a:defRPr/>
            </a:pPr>
            <a:endParaRPr lang="en-US" altLang="en-US" sz="2800" kern="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F2A7CE-0473-95BC-1487-E38199789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87788"/>
            <a:ext cx="6121400" cy="26654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Partnership Working</a:t>
            </a:r>
          </a:p>
          <a:p>
            <a:pPr>
              <a:defRPr/>
            </a:pPr>
            <a:r>
              <a:rPr lang="en-GB" altLang="en-US" sz="2800" kern="0" dirty="0"/>
              <a:t>IDVAs</a:t>
            </a:r>
          </a:p>
          <a:p>
            <a:pPr>
              <a:defRPr/>
            </a:pPr>
            <a:r>
              <a:rPr lang="en-GB" altLang="en-US" sz="2800" kern="0" dirty="0"/>
              <a:t>Training</a:t>
            </a:r>
          </a:p>
          <a:p>
            <a:pPr>
              <a:defRPr/>
            </a:pPr>
            <a:r>
              <a:rPr lang="en-GB" altLang="en-US" sz="2800" kern="0" dirty="0"/>
              <a:t>Equality / Diversity</a:t>
            </a:r>
          </a:p>
          <a:p>
            <a:pPr>
              <a:defRPr/>
            </a:pPr>
            <a:r>
              <a:rPr lang="en-GB" altLang="en-US" sz="2800" kern="0" dirty="0"/>
              <a:t>Data Collection / Monitoring</a:t>
            </a:r>
          </a:p>
        </p:txBody>
      </p:sp>
      <p:sp>
        <p:nvSpPr>
          <p:cNvPr id="12294" name="Arrow: Left 1">
            <a:extLst>
              <a:ext uri="{FF2B5EF4-FFF2-40B4-BE49-F238E27FC236}">
                <a16:creationId xmlns:a16="http://schemas.microsoft.com/office/drawing/2014/main" id="{D969C651-C396-5B0A-02A0-3CCDB03584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59450" y="4652963"/>
            <a:ext cx="976313" cy="498475"/>
          </a:xfrm>
          <a:prstGeom prst="leftArrow">
            <a:avLst>
              <a:gd name="adj1" fmla="val 50000"/>
              <a:gd name="adj2" fmla="val 499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337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337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337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337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  <p:sp>
        <p:nvSpPr>
          <p:cNvPr id="12295" name="Arrow: Left 6">
            <a:extLst>
              <a:ext uri="{FF2B5EF4-FFF2-40B4-BE49-F238E27FC236}">
                <a16:creationId xmlns:a16="http://schemas.microsoft.com/office/drawing/2014/main" id="{C1CF87E2-B14A-4720-E48D-EFADEF72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4706938"/>
            <a:ext cx="977900" cy="485775"/>
          </a:xfrm>
          <a:prstGeom prst="lef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337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F337F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337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F337F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337F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>
              <a:latin typeface="Times" panose="02020603050405020304" pitchFamily="18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9049477-C90C-1003-3C7D-5811A8CB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F7D1-E3F4-AAA7-1627-F5989A77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5279"/>
            <a:ext cx="8001000" cy="990600"/>
          </a:xfrm>
        </p:spPr>
        <p:txBody>
          <a:bodyPr/>
          <a:lstStyle/>
          <a:p>
            <a:pPr>
              <a:defRPr/>
            </a:pPr>
            <a:r>
              <a:rPr lang="en-GB" sz="4000" b="1" dirty="0">
                <a:solidFill>
                  <a:srgbClr val="7030A0"/>
                </a:solidFill>
                <a:latin typeface="+mn-lt"/>
              </a:rPr>
              <a:t>Current Position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A98E82E-41F2-02C8-7E98-9AA89E379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How many SDAC’s exist?</a:t>
            </a:r>
            <a:endParaRPr lang="en-GB" altLang="en-US" dirty="0">
              <a:solidFill>
                <a:srgbClr val="FF0000"/>
              </a:solidFill>
            </a:endParaRPr>
          </a:p>
          <a:p>
            <a:r>
              <a:rPr lang="en-GB" altLang="en-US" dirty="0"/>
              <a:t>What is the impact of court closures?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D362D99-A8CD-82EB-551F-CB2B3F9B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5921"/>
            <a:ext cx="2285998" cy="13120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0A0D-7EC6-03AF-1881-E35FD8A3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7030A0"/>
                </a:solidFill>
                <a:latin typeface="+mn-lt"/>
              </a:rPr>
              <a:t>Magistrates’ Court Closures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D993E40F-A856-322A-5152-AA77972DA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b="1" dirty="0"/>
              <a:t>2010</a:t>
            </a:r>
          </a:p>
          <a:p>
            <a:pPr marL="0" indent="0">
              <a:buFontTx/>
              <a:buNone/>
            </a:pPr>
            <a:r>
              <a:rPr lang="en-GB" altLang="en-US" sz="2800" dirty="0"/>
              <a:t>321 courts open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A7D72832-53FB-D6F2-71A5-F1F1DA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4159250" y="908050"/>
            <a:ext cx="49847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16F0D94-8CEA-D2C7-F38F-CB5588363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solidFill>
                  <a:srgbClr val="7030A0"/>
                </a:solidFill>
                <a:latin typeface="+mn-lt"/>
              </a:rPr>
              <a:t>Magistrates’ Court Closures</a:t>
            </a:r>
            <a:endParaRPr lang="en-GB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80917F6-9D2A-ED86-44DA-503AD2AD7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b="1"/>
              <a:t>2014</a:t>
            </a:r>
          </a:p>
          <a:p>
            <a:pPr marL="0" indent="0">
              <a:buFontTx/>
              <a:buNone/>
            </a:pPr>
            <a:r>
              <a:rPr lang="en-GB" altLang="en-US" sz="2800"/>
              <a:t>233 courts open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95339699-3645-7B1B-D167-45C8CBC13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4159250" y="908050"/>
            <a:ext cx="49847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B40459C-CCA9-F667-F3A2-F4D684FB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>
                <a:solidFill>
                  <a:srgbClr val="7030A0"/>
                </a:solidFill>
                <a:latin typeface="+mn-lt"/>
              </a:rPr>
              <a:t>Magistrates’ Court Closures</a:t>
            </a:r>
            <a:endParaRPr lang="en-GB" altLang="en-US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18DBCB9-9BE9-E4AD-D41F-286C12C09A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b="1"/>
              <a:t>2018</a:t>
            </a:r>
          </a:p>
          <a:p>
            <a:pPr marL="0" indent="0">
              <a:buFontTx/>
              <a:buNone/>
            </a:pPr>
            <a:r>
              <a:rPr lang="en-GB" altLang="en-US" sz="2800"/>
              <a:t>172 courts open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E6AF853-7489-D462-0664-549C8F1E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4159250" y="908050"/>
            <a:ext cx="49847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206dac-c83d-44b3-8eda-a695d6a59328" xsi:nil="true"/>
    <lcf76f155ced4ddcb4097134ff3c332f xmlns="8eff7c5a-30fe-49ae-a8d9-29d3b4001f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88607481464FB63BC23C99A0F929" ma:contentTypeVersion="16" ma:contentTypeDescription="Create a new document." ma:contentTypeScope="" ma:versionID="0d292298070c9e1a33bc8e7abb8f3ed3">
  <xsd:schema xmlns:xsd="http://www.w3.org/2001/XMLSchema" xmlns:xs="http://www.w3.org/2001/XMLSchema" xmlns:p="http://schemas.microsoft.com/office/2006/metadata/properties" xmlns:ns2="8eff7c5a-30fe-49ae-a8d9-29d3b4001f52" xmlns:ns3="5b206dac-c83d-44b3-8eda-a695d6a59328" targetNamespace="http://schemas.microsoft.com/office/2006/metadata/properties" ma:root="true" ma:fieldsID="eb31af349fa7b5b1a48e34eee3016d34" ns2:_="" ns3:_="">
    <xsd:import namespace="8eff7c5a-30fe-49ae-a8d9-29d3b4001f52"/>
    <xsd:import namespace="5b206dac-c83d-44b3-8eda-a695d6a59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f7c5a-30fe-49ae-a8d9-29d3b4001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75be80-187c-4d0d-ad58-2e0533903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06dac-c83d-44b3-8eda-a695d6a593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1a01ca-ec77-4941-835b-e576da3a627e}" ma:internalName="TaxCatchAll" ma:showField="CatchAllData" ma:web="5b206dac-c83d-44b3-8eda-a695d6a593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1B967-AB64-4D43-B484-03BBBBED4AF6}">
  <ds:schemaRefs>
    <ds:schemaRef ds:uri="http://schemas.microsoft.com/office/2006/metadata/properties"/>
    <ds:schemaRef ds:uri="http://schemas.microsoft.com/office/infopath/2007/PartnerControls"/>
    <ds:schemaRef ds:uri="5b206dac-c83d-44b3-8eda-a695d6a59328"/>
    <ds:schemaRef ds:uri="8eff7c5a-30fe-49ae-a8d9-29d3b4001f52"/>
  </ds:schemaRefs>
</ds:datastoreItem>
</file>

<file path=customXml/itemProps2.xml><?xml version="1.0" encoding="utf-8"?>
<ds:datastoreItem xmlns:ds="http://schemas.openxmlformats.org/officeDocument/2006/customXml" ds:itemID="{56385C5B-F845-493F-B375-4C248255E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27C3CE-7507-4810-B076-DF31B4A3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f7c5a-30fe-49ae-a8d9-29d3b4001f52"/>
    <ds:schemaRef ds:uri="5b206dac-c83d-44b3-8eda-a695d6a593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701</Words>
  <Application>Microsoft Office PowerPoint</Application>
  <PresentationFormat>On-screen Show (4:3)</PresentationFormat>
  <Paragraphs>149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</vt:lpstr>
      <vt:lpstr>Blank Presentation</vt:lpstr>
      <vt:lpstr> Specialist Domestic Abuse Courts: An Effective Model  </vt:lpstr>
      <vt:lpstr>PowerPoint Presentation</vt:lpstr>
      <vt:lpstr>What is a Specialist Domestic Abuse Court? (SDAC) </vt:lpstr>
      <vt:lpstr>History of SDACs</vt:lpstr>
      <vt:lpstr>12 Core Components of SDAC</vt:lpstr>
      <vt:lpstr>Current Position</vt:lpstr>
      <vt:lpstr>Magistrates’ Court Closures</vt:lpstr>
      <vt:lpstr>Magistrates’ Court Closures</vt:lpstr>
      <vt:lpstr>Magistrates’ Court Closures</vt:lpstr>
      <vt:lpstr>Magistrates’ Court Closures</vt:lpstr>
      <vt:lpstr>Magistrates’ Court Closures: the overall picture</vt:lpstr>
      <vt:lpstr>Key components of an SDAC </vt:lpstr>
      <vt:lpstr>DA Courts in West London</vt:lpstr>
      <vt:lpstr>SDAC Operational Partnership</vt:lpstr>
      <vt:lpstr>Operational principles of SDAC</vt:lpstr>
      <vt:lpstr>Coordinators</vt:lpstr>
      <vt:lpstr>What the local data has told us about the SDAC</vt:lpstr>
      <vt:lpstr>Challenges</vt:lpstr>
      <vt:lpstr>Mentor Court Project</vt:lpstr>
      <vt:lpstr>Mapping and Capacity Building</vt:lpstr>
      <vt:lpstr>What is happening in your area? 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Specialist Domestic Abuse Courts: An Effective Model</dc:title>
  <dc:creator>Hannah Patterson</dc:creator>
  <cp:lastModifiedBy>Karen Senogles</cp:lastModifiedBy>
  <cp:revision>3</cp:revision>
  <dcterms:created xsi:type="dcterms:W3CDTF">2022-06-01T15:36:00Z</dcterms:created>
  <dcterms:modified xsi:type="dcterms:W3CDTF">2022-06-06T07:25:50Z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0x01010099E888607481464FB63BC23C99A0F929</vt:lpwstr>
  </property>
</Properties>
</file>