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8" r:id="rId9"/>
    <p:sldId id="269" r:id="rId10"/>
    <p:sldId id="271" r:id="rId11"/>
    <p:sldId id="270" r:id="rId1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B9597B"/>
    <a:srgbClr val="C74B9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67" d="100"/>
          <a:sy n="167" d="100"/>
        </p:scale>
        <p:origin x="-96" y="-3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C4FA9-4D9A-45BD-AE21-03CCED3DDA57}" type="datetimeFigureOut">
              <a:rPr lang="en-GB"/>
              <a:pPr>
                <a:defRPr/>
              </a:pPr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432E8-D667-482F-8883-87AB8651F6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52C39-5866-4B30-A834-308861502842}" type="datetimeFigureOut">
              <a:rPr lang="en-GB"/>
              <a:pPr>
                <a:defRPr/>
              </a:pPr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8F1E0-56F5-4194-844C-CB8BA2F7AE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06254-1D0F-45F9-9E5E-579C2F6E372D}" type="datetimeFigureOut">
              <a:rPr lang="en-GB"/>
              <a:pPr>
                <a:defRPr/>
              </a:pPr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37EAC-A1FA-40AC-B8A9-44E83295FE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3C277-A142-4B08-8BC0-97FC7C78CE97}" type="datetimeFigureOut">
              <a:rPr lang="en-GB"/>
              <a:pPr>
                <a:defRPr/>
              </a:pPr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D7E7F-CEF4-4D20-92E1-9071A62CDA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B8947-EEF2-4A6A-8567-DE4BEF74FF99}" type="datetimeFigureOut">
              <a:rPr lang="en-GB"/>
              <a:pPr>
                <a:defRPr/>
              </a:pPr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EACC7-D24D-413B-9D39-05475F5DF1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0E002-3555-4B09-908C-E7173E3F9CCC}" type="datetimeFigureOut">
              <a:rPr lang="en-GB"/>
              <a:pPr>
                <a:defRPr/>
              </a:pPr>
              <a:t>19/03/2021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8D2C8-0DBB-4C94-A973-1CCC9B8BA9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ECE86-9C49-4BC6-B3FC-02B225225F99}" type="datetimeFigureOut">
              <a:rPr lang="en-GB"/>
              <a:pPr>
                <a:defRPr/>
              </a:pPr>
              <a:t>19/03/2021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11D3F-6694-4F3F-8C97-6E172A7CF2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2E30C-3E18-476B-A05C-B435D441C3FC}" type="datetimeFigureOut">
              <a:rPr lang="en-GB"/>
              <a:pPr>
                <a:defRPr/>
              </a:pPr>
              <a:t>19/03/2021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60CC7-4AC7-401D-B4EB-C5DD680A39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96E2F-CF67-4C70-90B4-A359E1FAC01D}" type="datetimeFigureOut">
              <a:rPr lang="en-GB"/>
              <a:pPr>
                <a:defRPr/>
              </a:pPr>
              <a:t>19/03/2021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5FAA1-C550-47FE-8265-3AF0F6C987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FE80D-9B1E-4A89-B1A4-6FC7DB6C7C68}" type="datetimeFigureOut">
              <a:rPr lang="en-GB"/>
              <a:pPr>
                <a:defRPr/>
              </a:pPr>
              <a:t>19/03/2021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D5EE8-76CB-44FA-B578-0CFF90D9ED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DB941-1029-40C9-A7A1-02709AD737E7}" type="datetimeFigureOut">
              <a:rPr lang="en-GB"/>
              <a:pPr>
                <a:defRPr/>
              </a:pPr>
              <a:t>19/03/2021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1586E-E58E-4A70-9338-832B10CD04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4C62AD-345C-4C0E-858E-E40D0E07140A}" type="datetimeFigureOut">
              <a:rPr lang="en-GB"/>
              <a:pPr>
                <a:defRPr/>
              </a:pPr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DAB70F-2AD9-47D7-AD10-446B0BAA19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sz="110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6416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14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3600" b="1" dirty="0" smtClean="0"/>
              <a:t>Coronavirus/Covid-19 Pandemic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3600" b="1" dirty="0" smtClean="0"/>
              <a:t>PPE and Face Masks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b="1" dirty="0" smtClean="0"/>
              <a:t>Dave Joyce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b="1" dirty="0" smtClean="0"/>
              <a:t>National Health, Safety &amp; Environment Officer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 smtClean="0"/>
              <a:t>4 March 2021</a:t>
            </a:r>
            <a:endParaRPr lang="en-GB" b="1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dirty="0"/>
          </a:p>
        </p:txBody>
      </p:sp>
      <p:pic>
        <p:nvPicPr>
          <p:cNvPr id="13315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57450" y="1495425"/>
            <a:ext cx="5864225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6000" b="1" dirty="0" smtClean="0"/>
              <a:t/>
            </a:r>
            <a:br>
              <a:rPr lang="en-GB" sz="6000" b="1" dirty="0" smtClean="0"/>
            </a:br>
            <a:r>
              <a:rPr lang="en-GB" sz="6000" b="1" dirty="0" smtClean="0"/>
              <a:t>BMJ (British Medical Journal) Report</a:t>
            </a:r>
            <a:br>
              <a:rPr lang="en-GB" sz="6000" b="1" dirty="0" smtClean="0"/>
            </a:br>
            <a:r>
              <a:rPr lang="en-GB" sz="1600" b="1" dirty="0" smtClean="0"/>
              <a:t>Nicholas R Jones, </a:t>
            </a:r>
            <a:r>
              <a:rPr lang="en-GB" sz="1600" b="1" dirty="0" err="1" smtClean="0"/>
              <a:t>Zeshan</a:t>
            </a:r>
            <a:r>
              <a:rPr lang="en-GB" sz="1600" b="1" dirty="0" smtClean="0"/>
              <a:t> U Qureshi, Robert J Temple, Jessica P J </a:t>
            </a:r>
            <a:r>
              <a:rPr lang="en-GB" sz="1600" b="1" dirty="0" err="1" smtClean="0"/>
              <a:t>Larwood</a:t>
            </a:r>
            <a:r>
              <a:rPr lang="en-GB" sz="1600" b="1" dirty="0" smtClean="0"/>
              <a:t>, Trisha </a:t>
            </a:r>
            <a:r>
              <a:rPr lang="en-GB" sz="1600" b="1" dirty="0" err="1" smtClean="0"/>
              <a:t>Greenhalgh</a:t>
            </a:r>
            <a:r>
              <a:rPr lang="en-GB" sz="1600" b="1" dirty="0" smtClean="0"/>
              <a:t>, Lydia </a:t>
            </a:r>
            <a:r>
              <a:rPr lang="en-GB" sz="1600" b="1" dirty="0" err="1" smtClean="0"/>
              <a:t>Bourouiba</a:t>
            </a:r>
            <a:r>
              <a:rPr lang="en-GB" sz="1600" b="1" dirty="0" smtClean="0"/>
              <a:t> (25.08.20)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4800" dirty="0"/>
              <a:t>The more indoors you </a:t>
            </a:r>
            <a:r>
              <a:rPr lang="en-GB" sz="4800" dirty="0" smtClean="0"/>
              <a:t>are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4800" dirty="0" smtClean="0"/>
              <a:t>The Less space </a:t>
            </a:r>
            <a:r>
              <a:rPr lang="en-US" sz="4800" smtClean="0"/>
              <a:t>there is</a:t>
            </a:r>
            <a:endParaRPr lang="en-GB" sz="48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4800" dirty="0"/>
              <a:t>The less ventilation there is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4800" dirty="0"/>
              <a:t>The more people there are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4800" dirty="0"/>
              <a:t>The Longer you spend in the indoor space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4800" dirty="0"/>
              <a:t>The greater the risk!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600" b="1" dirty="0"/>
              <a:t>(For example a small office with 3-4 people with no ventilation – higher risk).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smtClean="0"/>
          </a:p>
        </p:txBody>
      </p:sp>
      <p:sp>
        <p:nvSpPr>
          <p:cNvPr id="2355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b="1" smtClean="0">
              <a:solidFill>
                <a:srgbClr val="B9597B"/>
              </a:solidFill>
            </a:endParaRPr>
          </a:p>
          <a:p>
            <a:r>
              <a:rPr lang="en-GB" sz="3200" b="1" smtClean="0">
                <a:solidFill>
                  <a:srgbClr val="B9597B"/>
                </a:solidFill>
              </a:rPr>
              <a:t>Questions ?</a:t>
            </a:r>
          </a:p>
        </p:txBody>
      </p:sp>
      <p:pic>
        <p:nvPicPr>
          <p:cNvPr id="23555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17725" y="1122363"/>
            <a:ext cx="6708775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smtClean="0"/>
              <a:t>Pandemic Timeline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475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Jan 9 2020 WHO announced a mysterious </a:t>
            </a:r>
            <a:r>
              <a:rPr lang="en-GB" dirty="0" smtClean="0"/>
              <a:t>Corona–related </a:t>
            </a:r>
            <a:r>
              <a:rPr lang="en-GB" dirty="0"/>
              <a:t>pneumonia in Wuhan China.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Virus spreads rapidly round the </a:t>
            </a:r>
            <a:r>
              <a:rPr lang="en-GB" dirty="0" smtClean="0"/>
              <a:t>Globe.</a:t>
            </a:r>
            <a:endParaRPr lang="en-GB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31 January - first 2 UK </a:t>
            </a:r>
            <a:r>
              <a:rPr lang="en-GB" dirty="0" smtClean="0"/>
              <a:t>cases.</a:t>
            </a:r>
            <a:endParaRPr lang="en-GB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5 March first UK </a:t>
            </a:r>
            <a:r>
              <a:rPr lang="en-GB" dirty="0" smtClean="0"/>
              <a:t>death.</a:t>
            </a:r>
            <a:endParaRPr lang="en-GB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23 March 2020 first UK Lockdown began.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June Government indicates intention to make a Social Distancing change from </a:t>
            </a:r>
            <a:r>
              <a:rPr lang="en-GB" dirty="0" smtClean="0"/>
              <a:t>2M </a:t>
            </a:r>
            <a:r>
              <a:rPr lang="en-GB" dirty="0"/>
              <a:t>to </a:t>
            </a:r>
            <a:r>
              <a:rPr lang="en-GB" dirty="0" smtClean="0"/>
              <a:t>1M plus. </a:t>
            </a:r>
            <a:endParaRPr lang="en-GB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Kids return to school, s</a:t>
            </a:r>
            <a:r>
              <a:rPr lang="en-GB" dirty="0" smtClean="0"/>
              <a:t>tudents </a:t>
            </a:r>
            <a:r>
              <a:rPr lang="en-GB" dirty="0"/>
              <a:t>return to </a:t>
            </a:r>
            <a:r>
              <a:rPr lang="en-GB" dirty="0" smtClean="0"/>
              <a:t>universities</a:t>
            </a:r>
            <a:r>
              <a:rPr lang="en-GB" dirty="0"/>
              <a:t>, “Eat Out To Help Out” for a Tenner off every </a:t>
            </a:r>
            <a:r>
              <a:rPr lang="en-GB" dirty="0" smtClean="0"/>
              <a:t>meal </a:t>
            </a:r>
            <a:r>
              <a:rPr lang="en-GB" dirty="0"/>
              <a:t>announced filling </a:t>
            </a:r>
            <a:r>
              <a:rPr lang="en-GB" dirty="0" smtClean="0"/>
              <a:t>restaurants </a:t>
            </a:r>
            <a:r>
              <a:rPr lang="en-GB" dirty="0"/>
              <a:t>, cafes, </a:t>
            </a:r>
            <a:r>
              <a:rPr lang="en-GB" dirty="0" smtClean="0"/>
              <a:t>gastro-pubs </a:t>
            </a:r>
            <a:r>
              <a:rPr lang="en-GB" dirty="0"/>
              <a:t>and </a:t>
            </a:r>
            <a:r>
              <a:rPr lang="en-GB" dirty="0" smtClean="0"/>
              <a:t>bars</a:t>
            </a:r>
            <a:r>
              <a:rPr lang="en-GB" dirty="0"/>
              <a:t>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Cases rise again.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Second lockdown 5 November </a:t>
            </a:r>
            <a:r>
              <a:rPr lang="en-GB" dirty="0" smtClean="0"/>
              <a:t>– ending </a:t>
            </a:r>
            <a:r>
              <a:rPr lang="en-GB" dirty="0"/>
              <a:t>on 2 December.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4 January 2021 the most recent lockdown begins.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January daily UK case numbers hit an all-time high of 68,000 in a day and 1,800 </a:t>
            </a:r>
            <a:r>
              <a:rPr lang="en-GB" dirty="0" smtClean="0"/>
              <a:t>deaths.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March - Still in lockdown</a:t>
            </a:r>
            <a:endParaRPr lang="en-GB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/>
              <a:t>To date in the UK we’ve had 4.2 million infection cases and 125,000 deaths. </a:t>
            </a:r>
            <a:endParaRPr lang="en-GB" dirty="0" smtClean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 smtClean="0"/>
              <a:t>Worldwide 110 million infected and 2.45 million deaths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smtClean="0"/>
              <a:t>PPE – The Rush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b="1" dirty="0"/>
              <a:t>Personal protective equipment (PPE), like masks and gloves, helps stop the spread of coronavirus and saves lives. </a:t>
            </a:r>
            <a:endParaRPr lang="en-GB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With the Virus </a:t>
            </a:r>
            <a:r>
              <a:rPr lang="en-GB" dirty="0"/>
              <a:t>pandemic imminent – A sudden rush to procure adequate PPE causes worldwide </a:t>
            </a:r>
            <a:r>
              <a:rPr lang="en-GB" dirty="0" smtClean="0"/>
              <a:t>shortages. </a:t>
            </a:r>
            <a:r>
              <a:rPr lang="en-GB" dirty="0"/>
              <a:t>Primary </a:t>
            </a:r>
            <a:r>
              <a:rPr lang="en-GB" dirty="0" smtClean="0"/>
              <a:t>concern being doctors </a:t>
            </a:r>
            <a:r>
              <a:rPr lang="en-GB" dirty="0"/>
              <a:t>and </a:t>
            </a:r>
            <a:r>
              <a:rPr lang="en-GB" dirty="0" smtClean="0"/>
              <a:t>nurses </a:t>
            </a:r>
            <a:r>
              <a:rPr lang="en-GB" dirty="0"/>
              <a:t>in the </a:t>
            </a:r>
            <a:r>
              <a:rPr lang="en-GB" dirty="0" smtClean="0"/>
              <a:t>NHS.</a:t>
            </a:r>
            <a:endParaRPr lang="en-GB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Before </a:t>
            </a:r>
            <a:r>
              <a:rPr lang="en-GB" dirty="0"/>
              <a:t>pandemic NHS received around 2.5 billion items of </a:t>
            </a:r>
            <a:r>
              <a:rPr lang="en-GB" dirty="0" smtClean="0"/>
              <a:t>PPE a year. </a:t>
            </a:r>
            <a:r>
              <a:rPr lang="en-GB" dirty="0"/>
              <a:t>First 3 months of the pandemic, more than 8.5 billion items were </a:t>
            </a:r>
            <a:r>
              <a:rPr lang="en-GB" dirty="0" smtClean="0"/>
              <a:t>delivered to the NHS.</a:t>
            </a:r>
            <a:endParaRPr lang="en-GB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Demand causes massive price hike - Royal Mail paid £2.50 for a </a:t>
            </a:r>
            <a:r>
              <a:rPr lang="en-GB" dirty="0" smtClean="0"/>
              <a:t>box </a:t>
            </a:r>
            <a:r>
              <a:rPr lang="en-GB" dirty="0"/>
              <a:t>of </a:t>
            </a:r>
            <a:r>
              <a:rPr lang="en-GB" dirty="0" smtClean="0"/>
              <a:t>gloves before the pandemic </a:t>
            </a:r>
            <a:r>
              <a:rPr lang="en-GB" dirty="0"/>
              <a:t>– this rose to £21.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Royal Mail Group have spent £5 million a month on g</a:t>
            </a:r>
            <a:r>
              <a:rPr lang="en-GB" dirty="0" smtClean="0"/>
              <a:t>loves</a:t>
            </a:r>
            <a:r>
              <a:rPr lang="en-GB" dirty="0"/>
              <a:t>, </a:t>
            </a:r>
            <a:r>
              <a:rPr lang="en-GB" dirty="0" smtClean="0"/>
              <a:t>masks</a:t>
            </a:r>
            <a:r>
              <a:rPr lang="en-GB" dirty="0"/>
              <a:t>, </a:t>
            </a:r>
            <a:r>
              <a:rPr lang="en-GB" dirty="0" smtClean="0"/>
              <a:t>hand sanitiser </a:t>
            </a:r>
            <a:r>
              <a:rPr lang="en-GB" dirty="0"/>
              <a:t>g</a:t>
            </a:r>
            <a:r>
              <a:rPr lang="en-GB" dirty="0" smtClean="0"/>
              <a:t>els </a:t>
            </a:r>
            <a:r>
              <a:rPr lang="en-GB" dirty="0"/>
              <a:t>and in total around £50 </a:t>
            </a:r>
            <a:r>
              <a:rPr lang="en-GB" dirty="0" smtClean="0"/>
              <a:t>million since the pandemic began.</a:t>
            </a:r>
            <a:endParaRPr lang="en-GB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Recently a new type adjustable, </a:t>
            </a:r>
            <a:r>
              <a:rPr lang="en-GB" dirty="0" smtClean="0"/>
              <a:t>fabric </a:t>
            </a:r>
            <a:r>
              <a:rPr lang="en-GB" dirty="0"/>
              <a:t>3-layer mask has </a:t>
            </a:r>
            <a:r>
              <a:rPr lang="en-GB" dirty="0" smtClean="0"/>
              <a:t>been </a:t>
            </a:r>
            <a:r>
              <a:rPr lang="en-GB" dirty="0"/>
              <a:t>introduced in RMG with a ‘DuPont’ anti-microbial </a:t>
            </a:r>
            <a:r>
              <a:rPr lang="en-GB" dirty="0" smtClean="0"/>
              <a:t>layer as an alternative to the disposable type.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smtClean="0"/>
              <a:t>A CWU Strategy For Tackling Covid-19 in </a:t>
            </a:r>
            <a:br>
              <a:rPr lang="en-GB" b="1" smtClean="0"/>
            </a:br>
            <a:r>
              <a:rPr lang="en-GB" b="1" smtClean="0"/>
              <a:t>Royal Mail Group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3000" dirty="0" smtClean="0"/>
              <a:t>January </a:t>
            </a:r>
            <a:r>
              <a:rPr lang="en-GB" sz="3000" dirty="0"/>
              <a:t>2021 - new Covid-19 virus strain identified – 70% more infectious and transmittable and 35% more lethal.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3000" dirty="0"/>
              <a:t>Cases soar to </a:t>
            </a:r>
            <a:r>
              <a:rPr lang="en-GB" sz="3000" dirty="0" smtClean="0"/>
              <a:t>peak at 60,000 in a </a:t>
            </a:r>
            <a:r>
              <a:rPr lang="en-GB" sz="3000" dirty="0"/>
              <a:t>day and deaths </a:t>
            </a:r>
            <a:r>
              <a:rPr lang="en-GB" sz="3000" dirty="0" smtClean="0"/>
              <a:t>peaked at 1,200 in a </a:t>
            </a:r>
            <a:r>
              <a:rPr lang="en-GB" sz="3000" dirty="0"/>
              <a:t>day.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3000" dirty="0"/>
              <a:t>UK goes back into lockdown.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3000" dirty="0"/>
              <a:t>Scientific understanding of how the virus spreads changes.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3000" dirty="0"/>
              <a:t>NHS Test and Trace service toughens up definition of “Close Contact”.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3000" dirty="0"/>
              <a:t>CWU sets out 12 point strategy for </a:t>
            </a:r>
            <a:r>
              <a:rPr lang="en-GB" sz="3000" b="1" dirty="0"/>
              <a:t>Tackling Covid-19 in Royal Mail and Reducing the Risks </a:t>
            </a:r>
            <a:r>
              <a:rPr lang="en-GB" sz="3000" dirty="0"/>
              <a:t>to workforce and improving safety and making Royal Mail workplaces ‘Covid-Secure’ and compliant.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3000" dirty="0"/>
              <a:t>In November Royal Mail and CWU agree the “Mandatory Wearing of Face </a:t>
            </a:r>
            <a:r>
              <a:rPr lang="en-GB" sz="3000" dirty="0" smtClean="0"/>
              <a:t>Masks/Coverings” </a:t>
            </a:r>
            <a:r>
              <a:rPr lang="en-GB" sz="3000" dirty="0"/>
              <a:t>in order to enhance compliance and protection for members.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smtClean="0"/>
              <a:t>Workforce Testing &amp; Vaccination Priority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b="1" dirty="0"/>
              <a:t>Workforce Testing</a:t>
            </a:r>
            <a:r>
              <a:rPr lang="en-GB" dirty="0"/>
              <a:t> – Agreement secured with </a:t>
            </a:r>
            <a:r>
              <a:rPr lang="en-GB" dirty="0" smtClean="0"/>
              <a:t>Government/DHSC</a:t>
            </a:r>
            <a:r>
              <a:rPr lang="en-GB" dirty="0"/>
              <a:t>. (Sheffield CDO, Birmingham </a:t>
            </a:r>
            <a:r>
              <a:rPr lang="en-GB" dirty="0" smtClean="0"/>
              <a:t>MC plus </a:t>
            </a:r>
            <a:r>
              <a:rPr lang="en-GB" dirty="0"/>
              <a:t>100 Offices across 5 Essex/Anglia </a:t>
            </a:r>
            <a:r>
              <a:rPr lang="en-GB" dirty="0" smtClean="0"/>
              <a:t>Postcodes – piloting workforce testing). </a:t>
            </a:r>
            <a:endParaRPr lang="en-GB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b="1" dirty="0"/>
              <a:t>Vaccination Priority</a:t>
            </a:r>
            <a:r>
              <a:rPr lang="en-GB" dirty="0"/>
              <a:t> – Government Ministers approached asking for Postal </a:t>
            </a:r>
            <a:r>
              <a:rPr lang="en-GB" dirty="0" smtClean="0"/>
              <a:t>workers</a:t>
            </a:r>
            <a:r>
              <a:rPr lang="en-GB" dirty="0"/>
              <a:t>, POL and BT workers to be put in the priority workers vaccination groups with health, police and teachers.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smtClean="0"/>
              <a:t>Methods of Virus Spread</a:t>
            </a:r>
            <a:endParaRPr lang="en-GB" smtClean="0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Aerosols (aerosol spread can spread beyond 2M hence importance of face masks).</a:t>
            </a:r>
          </a:p>
          <a:p>
            <a:r>
              <a:rPr lang="en-GB" smtClean="0"/>
              <a:t>Droplets (importance of hand washing and sanitising).</a:t>
            </a:r>
          </a:p>
          <a:p>
            <a:r>
              <a:rPr lang="en-GB" smtClean="0"/>
              <a:t>Contact  (importance of hand washing and sanitising).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smtClean="0"/>
              <a:t>Masks are Effective – They Work! 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Masks </a:t>
            </a:r>
            <a:r>
              <a:rPr lang="en-GB" dirty="0"/>
              <a:t>are important and </a:t>
            </a:r>
            <a:r>
              <a:rPr lang="en-GB" dirty="0" smtClean="0"/>
              <a:t>experts </a:t>
            </a:r>
            <a:r>
              <a:rPr lang="en-GB" dirty="0"/>
              <a:t>say with average fitting masks there is a 50% reduction in exhaling </a:t>
            </a:r>
            <a:r>
              <a:rPr lang="en-GB" dirty="0" smtClean="0"/>
              <a:t>virus </a:t>
            </a:r>
            <a:r>
              <a:rPr lang="en-GB" dirty="0"/>
              <a:t>and a 30% reduction in inhaling </a:t>
            </a:r>
            <a:r>
              <a:rPr lang="en-GB" dirty="0" smtClean="0"/>
              <a:t>virus</a:t>
            </a:r>
            <a:r>
              <a:rPr lang="en-GB" dirty="0"/>
              <a:t>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If the </a:t>
            </a:r>
            <a:r>
              <a:rPr lang="en-GB" dirty="0" smtClean="0"/>
              <a:t>masks </a:t>
            </a:r>
            <a:r>
              <a:rPr lang="en-GB" dirty="0"/>
              <a:t>are better fitting you get an even better reduction.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Don’t take the mask off </a:t>
            </a:r>
            <a:r>
              <a:rPr lang="en-GB" dirty="0" smtClean="0"/>
              <a:t>indoors.</a:t>
            </a:r>
            <a:endParaRPr lang="en-GB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Wear it indoors all the time when with other people NOT ONLY when you can’t </a:t>
            </a:r>
            <a:r>
              <a:rPr lang="en-GB" dirty="0" smtClean="0"/>
              <a:t>social distance.</a:t>
            </a:r>
            <a:endParaRPr lang="en-GB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2-3 </a:t>
            </a:r>
            <a:r>
              <a:rPr lang="en-GB" dirty="0" smtClean="0"/>
              <a:t>layer </a:t>
            </a:r>
            <a:r>
              <a:rPr lang="en-GB" dirty="0"/>
              <a:t>masks are better than </a:t>
            </a:r>
            <a:r>
              <a:rPr lang="en-GB" dirty="0" smtClean="0"/>
              <a:t>single layer coverings </a:t>
            </a:r>
            <a:r>
              <a:rPr lang="en-GB" dirty="0"/>
              <a:t>BUT SOMETHING is always better than nothing!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Inside areas </a:t>
            </a:r>
            <a:r>
              <a:rPr lang="en-GB" dirty="0" smtClean="0"/>
              <a:t>- the highest </a:t>
            </a:r>
            <a:r>
              <a:rPr lang="en-GB" dirty="0"/>
              <a:t>risk is indoors.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Outside risk is minimal unless an unmasked individual infected person is very close and in your face.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/>
              <a:t>Universal </a:t>
            </a:r>
            <a:r>
              <a:rPr lang="en-GB" dirty="0" smtClean="0"/>
              <a:t>masking </a:t>
            </a:r>
            <a:r>
              <a:rPr lang="en-GB" dirty="0"/>
              <a:t>results in least </a:t>
            </a:r>
            <a:r>
              <a:rPr lang="en-GB" dirty="0" smtClean="0"/>
              <a:t>exposure.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4250" y="625475"/>
            <a:ext cx="10196513" cy="555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838200" y="325438"/>
            <a:ext cx="10515600" cy="2289175"/>
          </a:xfrm>
        </p:spPr>
        <p:txBody>
          <a:bodyPr/>
          <a:lstStyle/>
          <a:p>
            <a:pPr algn="ctr"/>
            <a:r>
              <a:rPr lang="en-GB" altLang="en-US" b="1" smtClean="0">
                <a:latin typeface="Arial" charset="0"/>
                <a:cs typeface="Calibri" pitchFamily="34" charset="0"/>
              </a:rPr>
              <a:t>Face Masks work as control for airborne aerosol  transmission</a:t>
            </a:r>
            <a:r>
              <a:rPr lang="en-GB" altLang="en-US" sz="1200" smtClean="0">
                <a:latin typeface="Arial" charset="0"/>
              </a:rPr>
              <a:t/>
            </a:r>
            <a:br>
              <a:rPr lang="en-GB" altLang="en-US" sz="1200" smtClean="0">
                <a:latin typeface="Arial" charset="0"/>
              </a:rPr>
            </a:br>
            <a:endParaRPr lang="en-GB" smtClean="0"/>
          </a:p>
        </p:txBody>
      </p:sp>
      <p:pic>
        <p:nvPicPr>
          <p:cNvPr id="21506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6900" y="2216150"/>
            <a:ext cx="5187950" cy="413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51575" y="2703513"/>
            <a:ext cx="5102225" cy="36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688</Words>
  <Application>Microsoft Office PowerPoint</Application>
  <PresentationFormat>Custom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Arial</vt:lpstr>
      <vt:lpstr>Calibri Light</vt:lpstr>
      <vt:lpstr>Office Theme</vt:lpstr>
      <vt:lpstr>Slide 1</vt:lpstr>
      <vt:lpstr>Pandemic Timeline</vt:lpstr>
      <vt:lpstr>PPE – The Rush</vt:lpstr>
      <vt:lpstr>A CWU Strategy For Tackling Covid-19 in  Royal Mail Group</vt:lpstr>
      <vt:lpstr>Workforce Testing &amp; Vaccination Priority</vt:lpstr>
      <vt:lpstr>Methods of Virus Spread</vt:lpstr>
      <vt:lpstr>Masks are Effective – They Work! </vt:lpstr>
      <vt:lpstr>Slide 8</vt:lpstr>
      <vt:lpstr>Face Masks work as control for airborne aerosol  transmission </vt:lpstr>
      <vt:lpstr> BMJ (British Medical Journal) Report Nicholas R Jones, Zeshan U Qureshi, Robert J Temple, Jessica P J Larwood, Trisha Greenhalgh, Lydia Bourouiba (25.08.20) 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Louise Pietrzykowska</dc:creator>
  <cp:lastModifiedBy>kris</cp:lastModifiedBy>
  <cp:revision>27</cp:revision>
  <dcterms:created xsi:type="dcterms:W3CDTF">2021-03-02T16:42:08Z</dcterms:created>
  <dcterms:modified xsi:type="dcterms:W3CDTF">2021-03-19T13:44:47Z</dcterms:modified>
</cp:coreProperties>
</file>