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3" r:id="rId6"/>
    <p:sldId id="257" r:id="rId7"/>
    <p:sldId id="272" r:id="rId8"/>
    <p:sldId id="270" r:id="rId9"/>
    <p:sldId id="267" r:id="rId10"/>
    <p:sldId id="258" r:id="rId11"/>
    <p:sldId id="271" r:id="rId12"/>
    <p:sldId id="445" r:id="rId13"/>
    <p:sldId id="268" r:id="rId14"/>
    <p:sldId id="259" r:id="rId15"/>
    <p:sldId id="264" r:id="rId16"/>
    <p:sldId id="265" r:id="rId17"/>
    <p:sldId id="266" r:id="rId18"/>
  </p:sldIdLst>
  <p:sldSz cx="9144000" cy="5143500" type="screen16x9"/>
  <p:notesSz cx="6799263" cy="9929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A53"/>
    <a:srgbClr val="2C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7" autoAdjust="0"/>
    <p:restoredTop sz="96208"/>
  </p:normalViewPr>
  <p:slideViewPr>
    <p:cSldViewPr snapToGrid="0" snapToObjects="1">
      <p:cViewPr varScale="1">
        <p:scale>
          <a:sx n="107" d="100"/>
          <a:sy n="107" d="100"/>
        </p:scale>
        <p:origin x="10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AE62-3D46-4651-B666-DC0F9B27F560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CF8CD-277B-4D79-A3E2-F62A3D67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8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313741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3137414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g.png">
            <a:extLst>
              <a:ext uri="{FF2B5EF4-FFF2-40B4-BE49-F238E27FC236}">
                <a16:creationId xmlns:a16="http://schemas.microsoft.com/office/drawing/2014/main" id="{F4879A66-92B3-EF4C-BAE1-43163DC69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49709B9-AD53-0043-BABE-02FDD33B6B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5575"/>
            <a:ext cx="14906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E2EEA8D-8478-A848-B3AE-A7D530390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063" y="4521200"/>
            <a:ext cx="441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</a:rPr>
              <a:t>www.torus.co.uk</a:t>
            </a:r>
            <a:endParaRPr lang="en-US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589" y="1489650"/>
            <a:ext cx="8229600" cy="701320"/>
          </a:xfrm>
          <a:prstGeom prst="rect">
            <a:avLst/>
          </a:prstGeom>
        </p:spPr>
        <p:txBody>
          <a:bodyPr vert="horz"/>
          <a:lstStyle>
            <a:lvl1pPr algn="l"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4589" y="2421466"/>
            <a:ext cx="5152189" cy="197059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0" indent="0">
              <a:buFontTx/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2pPr>
            <a:lvl3pPr marL="0" indent="0">
              <a:buFontTx/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3pPr>
            <a:lvl4pPr marL="0" indent="0">
              <a:buFontTx/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4pPr>
            <a:lvl5pPr marL="0" indent="0">
              <a:buFontTx/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8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DEF97-364F-5848-B3F9-506B81494F66}"/>
              </a:ext>
            </a:extLst>
          </p:cNvPr>
          <p:cNvSpPr/>
          <p:nvPr userDrawn="1"/>
        </p:nvSpPr>
        <p:spPr>
          <a:xfrm>
            <a:off x="0" y="0"/>
            <a:ext cx="9144000" cy="938531"/>
          </a:xfrm>
          <a:prstGeom prst="rect">
            <a:avLst/>
          </a:prstGeom>
          <a:solidFill>
            <a:srgbClr val="AD1A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B3424F8-B42F-0945-8A4B-3B63A4E0C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27500"/>
            <a:ext cx="9318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2420" y="286661"/>
            <a:ext cx="8229600" cy="559363"/>
          </a:xfrm>
          <a:prstGeom prst="rect">
            <a:avLst/>
          </a:prstGeom>
        </p:spPr>
        <p:txBody>
          <a:bodyPr vert="horz"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361950" y="1574125"/>
            <a:ext cx="8230070" cy="5306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2C1625"/>
                </a:solidFill>
              </a:defRPr>
            </a:lvl1pPr>
            <a:lvl2pPr marL="45720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61950" y="2242368"/>
            <a:ext cx="7639049" cy="2566699"/>
          </a:xfrm>
          <a:prstGeom prst="rect">
            <a:avLst/>
          </a:prstGeom>
        </p:spPr>
        <p:txBody>
          <a:bodyPr vert="horz"/>
          <a:lstStyle>
            <a:lvl1pPr marL="179388" indent="-179388">
              <a:buClr>
                <a:schemeClr val="bg2"/>
              </a:buClr>
              <a:defRPr sz="1800">
                <a:solidFill>
                  <a:srgbClr val="2C1625"/>
                </a:solidFill>
              </a:defRPr>
            </a:lvl1pPr>
            <a:lvl2pPr marL="179388" indent="-179388">
              <a:buClr>
                <a:schemeClr val="bg2"/>
              </a:buClr>
              <a:buFont typeface="Arial"/>
              <a:buChar char="•"/>
              <a:defRPr sz="1800">
                <a:solidFill>
                  <a:srgbClr val="2C1625"/>
                </a:solidFill>
              </a:defRPr>
            </a:lvl2pPr>
            <a:lvl3pPr marL="360363" indent="-180975" defTabSz="360363">
              <a:buClr>
                <a:schemeClr val="bg2"/>
              </a:buClr>
              <a:defRPr sz="1800">
                <a:solidFill>
                  <a:srgbClr val="2C1625"/>
                </a:solidFill>
              </a:defRPr>
            </a:lvl3pPr>
            <a:lvl4pPr marL="360363" indent="-180975">
              <a:buClr>
                <a:schemeClr val="bg2"/>
              </a:buClr>
              <a:defRPr sz="1800">
                <a:solidFill>
                  <a:srgbClr val="2C1625"/>
                </a:solidFill>
              </a:defRPr>
            </a:lvl4pPr>
            <a:lvl5pPr marL="360363" indent="-180975">
              <a:buClr>
                <a:schemeClr val="bg2"/>
              </a:buClr>
              <a:defRPr sz="1800">
                <a:solidFill>
                  <a:srgbClr val="2C162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FB494-D6E7-CD48-BD49-9ED409756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27500"/>
            <a:ext cx="9318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F02F79-E6F5-3445-81A6-605B109CBE86}"/>
              </a:ext>
            </a:extLst>
          </p:cNvPr>
          <p:cNvSpPr/>
          <p:nvPr userDrawn="1"/>
        </p:nvSpPr>
        <p:spPr>
          <a:xfrm>
            <a:off x="0" y="0"/>
            <a:ext cx="9144000" cy="1122947"/>
          </a:xfrm>
          <a:prstGeom prst="rect">
            <a:avLst/>
          </a:prstGeom>
          <a:solidFill>
            <a:srgbClr val="AD1A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776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9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/>
          </p:nvPr>
        </p:nvSpPr>
        <p:spPr>
          <a:xfrm>
            <a:off x="110117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3"/>
          </p:nvPr>
        </p:nvSpPr>
        <p:spPr>
          <a:xfrm>
            <a:off x="3578947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5"/>
          </p:nvPr>
        </p:nvSpPr>
        <p:spPr>
          <a:xfrm>
            <a:off x="110117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6"/>
          </p:nvPr>
        </p:nvSpPr>
        <p:spPr>
          <a:xfrm>
            <a:off x="1101175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7"/>
          </p:nvPr>
        </p:nvSpPr>
        <p:spPr>
          <a:xfrm>
            <a:off x="3578947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8"/>
          </p:nvPr>
        </p:nvSpPr>
        <p:spPr>
          <a:xfrm>
            <a:off x="3578948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9"/>
          </p:nvPr>
        </p:nvSpPr>
        <p:spPr>
          <a:xfrm>
            <a:off x="605672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14"/>
          </p:nvPr>
        </p:nvSpPr>
        <p:spPr>
          <a:xfrm>
            <a:off x="605672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5"/>
          </p:nvPr>
        </p:nvSpPr>
        <p:spPr>
          <a:xfrm>
            <a:off x="6056727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-1096898" y="3853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8428278" y="280016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74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6" r:id="rId4"/>
    <p:sldLayoutId id="214748366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kpW5n7d5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kpW5n7d5k?feature=oembed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>
            <a:extLst>
              <a:ext uri="{FF2B5EF4-FFF2-40B4-BE49-F238E27FC236}">
                <a16:creationId xmlns:a16="http://schemas.microsoft.com/office/drawing/2014/main" id="{4B21F5FE-1178-9B4D-A0E5-ED9FD36C8A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4013" y="1662605"/>
            <a:ext cx="822960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Role of Housing </a:t>
            </a:r>
            <a:endParaRPr lang="en-US" altLang="en-US" dirty="0"/>
          </a:p>
        </p:txBody>
      </p:sp>
      <p:sp>
        <p:nvSpPr>
          <p:cNvPr id="4099" name="Text Placeholder 6">
            <a:extLst>
              <a:ext uri="{FF2B5EF4-FFF2-40B4-BE49-F238E27FC236}">
                <a16:creationId xmlns:a16="http://schemas.microsoft.com/office/drawing/2014/main" id="{E7A02821-A506-274A-A085-B8DE1DDB5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54013" y="2587797"/>
            <a:ext cx="5153025" cy="185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Charlotte Stenhouse</a:t>
            </a:r>
          </a:p>
          <a:p>
            <a:r>
              <a:rPr lang="en-US" altLang="en-US" sz="1800" dirty="0"/>
              <a:t>Operations Manager for Supported Housing and Domestic Abuse (Torus)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A086-5B6A-46BF-BAF1-4A62867B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ABC Respond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4DFC-D6BC-437D-9D39-E95EDF23243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950" y="1136651"/>
            <a:ext cx="8230070" cy="559364"/>
          </a:xfrm>
        </p:spPr>
        <p:txBody>
          <a:bodyPr/>
          <a:lstStyle/>
          <a:p>
            <a:r>
              <a:rPr lang="en-GB" dirty="0"/>
              <a:t>Escalation Procedure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D9A6E-7136-4477-8E37-DC23395CEE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950" y="1696016"/>
            <a:ext cx="7639049" cy="3113052"/>
          </a:xfrm>
        </p:spPr>
        <p:txBody>
          <a:bodyPr/>
          <a:lstStyle/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 acts as a reporting mechanism for safeguarding or welfare concerns 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Duty Manager able to process and respond to any immediate concerns</a:t>
            </a: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Allocate to a Neighbourhood Officer or Tenancy Sustainment Officer for ongoing support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85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7EC3-9B57-46CF-BEF7-F5B54E8F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1" i="0" dirty="0">
                <a:solidFill>
                  <a:srgbClr val="FFFFFF"/>
                </a:solidFill>
                <a:effectLst/>
                <a:latin typeface="Arial-BoldMT"/>
              </a:rPr>
            </a:br>
            <a:br>
              <a:rPr lang="en-GB" sz="1800" b="1" i="0" dirty="0">
                <a:solidFill>
                  <a:srgbClr val="FFFFFF"/>
                </a:solidFill>
                <a:effectLst/>
                <a:latin typeface="Arial-BoldMT"/>
              </a:rPr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Torus approach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E354-05D1-4982-941B-7664E039E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950" y="1231901"/>
            <a:ext cx="8230070" cy="501650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Commissioned specialist Domestic Abuse Service St Helens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FDD8B-3232-42D8-9B0B-5984356600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950" y="1878689"/>
            <a:ext cx="7639049" cy="297815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IDVA/Outreach Service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Refuge Accommodation </a:t>
            </a: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24/7 helpline and text service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Attendance at MARAC across key heartlands </a:t>
            </a: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Liverpool offer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2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BC7E-99AE-441F-93D5-A92F7613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20" y="381911"/>
            <a:ext cx="8229600" cy="559363"/>
          </a:xfrm>
        </p:spPr>
        <p:txBody>
          <a:bodyPr/>
          <a:lstStyle/>
          <a:p>
            <a:r>
              <a:rPr lang="en-GB" dirty="0"/>
              <a:t>Domestic Abuse Housing Alliance (DAHA) – accreditation framework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C13EB-D50D-4AF1-9668-5FF95789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01" y="1047750"/>
            <a:ext cx="4992709" cy="39878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7D1BBB-2A93-4695-944B-6551FA8F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0" y="3892744"/>
            <a:ext cx="1816100" cy="10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E8C6-7C55-4FA1-9E66-960B912E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Changin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g how we respond to victims housing needs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62170-44F9-4A87-B9D8-2C6B29F45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950" y="1377950"/>
            <a:ext cx="7639049" cy="343111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Change the narrative</a:t>
            </a: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Prevent homelessness due to domestic abuse AND provide safe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alternative accommodation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Consider victims specific needs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Work together across housing, domestic abuse, and other agencies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through a Coordinated Community Response </a:t>
            </a:r>
            <a:br>
              <a:rPr lang="en-GB" dirty="0">
                <a:solidFill>
                  <a:srgbClr val="706F6F"/>
                </a:solidFill>
                <a:latin typeface="FS Matthew"/>
              </a:rPr>
            </a:br>
            <a:endParaRPr lang="en-GB" dirty="0">
              <a:solidFill>
                <a:srgbClr val="706F6F"/>
              </a:solidFill>
              <a:latin typeface="FS Matthew"/>
            </a:endParaRPr>
          </a:p>
        </p:txBody>
      </p:sp>
    </p:spTree>
    <p:extLst>
      <p:ext uri="{BB962C8B-B14F-4D97-AF65-F5344CB8AC3E}">
        <p14:creationId xmlns:p14="http://schemas.microsoft.com/office/powerpoint/2010/main" val="310813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284F-A1D3-4CD2-9E38-5D1C2F65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– any questions? </a:t>
            </a:r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2435B5BE-7A28-46F9-AC95-2CAC274E5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67" y="1397001"/>
            <a:ext cx="6991633" cy="272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885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00C8-BF6F-446A-9D66-C0E2B1E9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Who are Torus?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D6AD5-14A5-4A43-A83F-F03CB4D6A7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950" y="1358900"/>
            <a:ext cx="8407400" cy="2878667"/>
          </a:xfrm>
        </p:spPr>
        <p:txBody>
          <a:bodyPr/>
          <a:lstStyle/>
          <a:p>
            <a:endParaRPr lang="en-GB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One of the biggest Providers of affordable homes in the North West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endParaRPr lang="en-GB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Around 40,000 homes and over 74,000 customers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More than just a landlord - Torus Support Network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8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A657C928-689C-F944-B00F-19ECC26620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1950" y="363538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/>
              <a:t>Why is housing key?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9E912B-D2BD-894E-A0EF-7EC0E4F55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950" y="1479550"/>
            <a:ext cx="7639050" cy="3328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Home is where perpetrators are most likely to cause harm and kill</a:t>
            </a:r>
          </a:p>
          <a:p>
            <a:pPr fontAlgn="auto">
              <a:spcAft>
                <a:spcPts val="0"/>
              </a:spcAft>
              <a:defRPr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Perpetrators use housing as a form of economic abuse and coercive control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Domestic abuse is a leading cause of homelessness amongst women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Emphasis on victim/survivors needing to leave to become safe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6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E3A8-CF5E-4E43-9ED4-A2289EFC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Safelives</a:t>
            </a:r>
            <a:r>
              <a:rPr lang="en-GB" dirty="0"/>
              <a:t>/Safe at Home Research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8D72A-3291-481C-A8EC-E24ED1A39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2" t="33263" r="26795" b="4964"/>
          <a:stretch/>
        </p:blipFill>
        <p:spPr>
          <a:xfrm>
            <a:off x="811561" y="1096620"/>
            <a:ext cx="3694809" cy="3494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09B37B-61DD-414A-A04D-7876041D7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26" t="22457" r="25114" b="18127"/>
          <a:stretch/>
        </p:blipFill>
        <p:spPr>
          <a:xfrm>
            <a:off x="4506370" y="1096620"/>
            <a:ext cx="3714875" cy="34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61AD-6D32-484C-A55A-0A46DA71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Coordinated Community Response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E562E-1D4A-4DF2-B21E-DAA9C0C8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98" y="1130300"/>
            <a:ext cx="7115002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07B-3509-49F4-A03C-D76CE000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role does housing have to play?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43DA4-D4F1-41DA-8C3E-D1EC5B55A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950" y="1320800"/>
            <a:ext cx="7639049" cy="348826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To identify victims before they reach a point of crisis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Provide a link to domestic abuse services who can offer specialist support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To support tenants to maintain their housing and hold perpetrators to account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To consider alternative, safe and secure accommodation </a:t>
            </a: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To share information with multi-agency professionals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955F-27F5-4C3D-80DE-05F9BC86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Spotting the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76EB-23D1-4E07-A2AB-5B36C395225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950" y="1028701"/>
            <a:ext cx="8230070" cy="622299"/>
          </a:xfrm>
        </p:spPr>
        <p:txBody>
          <a:bodyPr/>
          <a:lstStyle/>
          <a:p>
            <a:r>
              <a:rPr lang="en-GB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Housing staff </a:t>
            </a:r>
            <a:r>
              <a:rPr lang="en-GB" b="1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identify signs of domestic abuse such as: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9AB14-4C22-430F-81E8-93B6DE57D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750" y="1549400"/>
            <a:ext cx="7639049" cy="3244849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Punch holes in walls and doors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Broken locks, numerous lock change requests or lost keys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Kick marks in doors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Demeanour of the victim and their children;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Visible injuries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‘Anti social behaviour’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ie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 Noise complaints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Requests to remove someone off a tenancy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Multiple repairs i.e. windows, doors, damage etc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13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85F4-6104-4525-B058-ECCC81D6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Always consider coercive control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C3AE8-F050-4F6B-8073-4056D82D0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FS Matthew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FS Matthew"/>
              </a:rPr>
              <a:t>What does your instinct say? Professional curiosity</a:t>
            </a:r>
            <a:r>
              <a:rPr lang="en-GB" dirty="0">
                <a:solidFill>
                  <a:srgbClr val="706F6F"/>
                </a:solidFill>
                <a:latin typeface="FS Matthew"/>
              </a:rPr>
              <a:t>! </a:t>
            </a:r>
          </a:p>
          <a:p>
            <a:r>
              <a:rPr lang="en-GB" dirty="0">
                <a:hlinkClick r:id="rId3"/>
              </a:rPr>
              <a:t>https://www.youtube.com/watch?v=RikpW5n7d5k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" name="Online Media 4" title="Living On Eggshells - Coercive Control Advert #DomesticViolenceDoesntAlwaysShow">
            <a:hlinkClick r:id="" action="ppaction://media"/>
            <a:extLst>
              <a:ext uri="{FF2B5EF4-FFF2-40B4-BE49-F238E27FC236}">
                <a16:creationId xmlns:a16="http://schemas.microsoft.com/office/drawing/2014/main" id="{3C18B2D0-D8B9-4DC3-8020-0B89628787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1" y="1003300"/>
            <a:ext cx="5861049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Disclosures: Creating a safe space </a:t>
            </a:r>
            <a:endParaRPr dirty="0"/>
          </a:p>
        </p:txBody>
      </p:sp>
      <p:sp>
        <p:nvSpPr>
          <p:cNvPr id="720" name="Google Shape;720;p70"/>
          <p:cNvSpPr txBox="1">
            <a:spLocks noGrp="1"/>
          </p:cNvSpPr>
          <p:nvPr>
            <p:ph type="title" idx="2"/>
          </p:nvPr>
        </p:nvSpPr>
        <p:spPr>
          <a:xfrm>
            <a:off x="1010428" y="1632654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Discrection </a:t>
            </a:r>
            <a:endParaRPr dirty="0"/>
          </a:p>
        </p:txBody>
      </p:sp>
      <p:sp>
        <p:nvSpPr>
          <p:cNvPr id="721" name="Google Shape;721;p70"/>
          <p:cNvSpPr txBox="1">
            <a:spLocks noGrp="1"/>
          </p:cNvSpPr>
          <p:nvPr>
            <p:ph type="subTitle" idx="1"/>
          </p:nvPr>
        </p:nvSpPr>
        <p:spPr>
          <a:xfrm>
            <a:off x="395087" y="2057872"/>
            <a:ext cx="3169205" cy="837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</a:t>
            </a:r>
            <a:r>
              <a:rPr lang="en" dirty="0"/>
              <a:t>f a </a:t>
            </a:r>
            <a:r>
              <a:rPr lang="en-GB" dirty="0"/>
              <a:t>tenant</a:t>
            </a:r>
            <a:r>
              <a:rPr lang="en" dirty="0"/>
              <a:t> discloses Domestic Abuse, you should aim to faciliate a safe space </a:t>
            </a:r>
            <a:endParaRPr dirty="0"/>
          </a:p>
        </p:txBody>
      </p:sp>
      <p:sp>
        <p:nvSpPr>
          <p:cNvPr id="722" name="Google Shape;722;p70"/>
          <p:cNvSpPr txBox="1">
            <a:spLocks noGrp="1"/>
          </p:cNvSpPr>
          <p:nvPr>
            <p:ph type="title" idx="3"/>
          </p:nvPr>
        </p:nvSpPr>
        <p:spPr>
          <a:xfrm>
            <a:off x="3577069" y="1687808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Validation </a:t>
            </a:r>
            <a:endParaRPr dirty="0"/>
          </a:p>
        </p:txBody>
      </p:sp>
      <p:sp>
        <p:nvSpPr>
          <p:cNvPr id="723" name="Google Shape;723;p70"/>
          <p:cNvSpPr txBox="1">
            <a:spLocks noGrp="1"/>
          </p:cNvSpPr>
          <p:nvPr>
            <p:ph type="subTitle" idx="4"/>
          </p:nvPr>
        </p:nvSpPr>
        <p:spPr>
          <a:xfrm>
            <a:off x="3600134" y="220582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You should validate the victim, reassure them that they are believed &amp; help is available.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24" name="Google Shape;724;p70"/>
          <p:cNvSpPr txBox="1">
            <a:spLocks noGrp="1"/>
          </p:cNvSpPr>
          <p:nvPr>
            <p:ph type="title" idx="5"/>
          </p:nvPr>
        </p:nvSpPr>
        <p:spPr>
          <a:xfrm>
            <a:off x="1088155" y="340398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Pathways  </a:t>
            </a:r>
            <a:endParaRPr dirty="0"/>
          </a:p>
        </p:txBody>
      </p:sp>
      <p:sp>
        <p:nvSpPr>
          <p:cNvPr id="725" name="Google Shape;725;p70"/>
          <p:cNvSpPr txBox="1">
            <a:spLocks noGrp="1"/>
          </p:cNvSpPr>
          <p:nvPr>
            <p:ph type="subTitle" idx="6"/>
          </p:nvPr>
        </p:nvSpPr>
        <p:spPr>
          <a:xfrm>
            <a:off x="1088155" y="42136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dirty="0"/>
              <a:t>All housing staff should understand &amp; be able to explain specialist DA support is available to tenants disclosing domestic abuse </a:t>
            </a:r>
            <a:endParaRPr dirty="0"/>
          </a:p>
        </p:txBody>
      </p:sp>
      <p:sp>
        <p:nvSpPr>
          <p:cNvPr id="726" name="Google Shape;726;p70"/>
          <p:cNvSpPr txBox="1">
            <a:spLocks noGrp="1"/>
          </p:cNvSpPr>
          <p:nvPr>
            <p:ph type="title" idx="7"/>
          </p:nvPr>
        </p:nvSpPr>
        <p:spPr>
          <a:xfrm>
            <a:off x="3577045" y="3353045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Language Line</a:t>
            </a:r>
          </a:p>
        </p:txBody>
      </p:sp>
      <p:sp>
        <p:nvSpPr>
          <p:cNvPr id="727" name="Google Shape;727;p70"/>
          <p:cNvSpPr txBox="1">
            <a:spLocks noGrp="1"/>
          </p:cNvSpPr>
          <p:nvPr>
            <p:ph type="subTitle" idx="8"/>
          </p:nvPr>
        </p:nvSpPr>
        <p:spPr>
          <a:xfrm>
            <a:off x="3319548" y="4197428"/>
            <a:ext cx="261803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the tenants first language is not English, you should only use a professional translation service to discuss DA. It is unsafe to use family/friends/community members/children </a:t>
            </a:r>
          </a:p>
        </p:txBody>
      </p:sp>
      <p:sp>
        <p:nvSpPr>
          <p:cNvPr id="728" name="Google Shape;728;p70"/>
          <p:cNvSpPr txBox="1">
            <a:spLocks noGrp="1"/>
          </p:cNvSpPr>
          <p:nvPr>
            <p:ph type="title" idx="9"/>
          </p:nvPr>
        </p:nvSpPr>
        <p:spPr>
          <a:xfrm>
            <a:off x="6048789" y="1614418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Safe Contact </a:t>
            </a:r>
            <a:endParaRPr dirty="0"/>
          </a:p>
        </p:txBody>
      </p:sp>
      <p:sp>
        <p:nvSpPr>
          <p:cNvPr id="729" name="Google Shape;729;p70"/>
          <p:cNvSpPr txBox="1">
            <a:spLocks noGrp="1"/>
          </p:cNvSpPr>
          <p:nvPr>
            <p:ph type="subTitle" idx="13"/>
          </p:nvPr>
        </p:nvSpPr>
        <p:spPr>
          <a:xfrm>
            <a:off x="5845331" y="2240642"/>
            <a:ext cx="242721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 the victim for their safest contact information – including preferred contact method, safe times, set up a code that staff can use </a:t>
            </a:r>
            <a:endParaRPr dirty="0"/>
          </a:p>
        </p:txBody>
      </p:sp>
      <p:sp>
        <p:nvSpPr>
          <p:cNvPr id="730" name="Google Shape;730;p70"/>
          <p:cNvSpPr txBox="1">
            <a:spLocks noGrp="1"/>
          </p:cNvSpPr>
          <p:nvPr>
            <p:ph type="title" idx="14"/>
          </p:nvPr>
        </p:nvSpPr>
        <p:spPr>
          <a:xfrm>
            <a:off x="6294247" y="3370354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Police </a:t>
            </a:r>
            <a:endParaRPr dirty="0"/>
          </a:p>
        </p:txBody>
      </p:sp>
      <p:sp>
        <p:nvSpPr>
          <p:cNvPr id="731" name="Google Shape;731;p70"/>
          <p:cNvSpPr txBox="1">
            <a:spLocks noGrp="1"/>
          </p:cNvSpPr>
          <p:nvPr>
            <p:ph type="subTitle" idx="15"/>
          </p:nvPr>
        </p:nvSpPr>
        <p:spPr>
          <a:xfrm>
            <a:off x="6065936" y="4069358"/>
            <a:ext cx="261803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dirty="0"/>
              <a:t>I</a:t>
            </a:r>
            <a:r>
              <a:rPr lang="en" dirty="0"/>
              <a:t>f a </a:t>
            </a:r>
            <a:r>
              <a:rPr lang="en-GB" dirty="0"/>
              <a:t>tenant </a:t>
            </a:r>
            <a:r>
              <a:rPr lang="en" dirty="0"/>
              <a:t>presents &amp; states they are in danger &amp; need a Police response, perpetrator in close proximity or risk escalates– alert 999 immediately.</a:t>
            </a:r>
            <a:endParaRPr dirty="0"/>
          </a:p>
        </p:txBody>
      </p:sp>
      <p:grpSp>
        <p:nvGrpSpPr>
          <p:cNvPr id="741" name="Google Shape;741;p70"/>
          <p:cNvGrpSpPr/>
          <p:nvPr/>
        </p:nvGrpSpPr>
        <p:grpSpPr>
          <a:xfrm>
            <a:off x="7113350" y="3046263"/>
            <a:ext cx="353757" cy="331241"/>
            <a:chOff x="-25834600" y="3564375"/>
            <a:chExt cx="296950" cy="278050"/>
          </a:xfrm>
        </p:grpSpPr>
        <p:sp>
          <p:nvSpPr>
            <p:cNvPr id="742" name="Google Shape;742;p7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741;p70">
            <a:extLst>
              <a:ext uri="{FF2B5EF4-FFF2-40B4-BE49-F238E27FC236}">
                <a16:creationId xmlns:a16="http://schemas.microsoft.com/office/drawing/2014/main" id="{7C251F41-B87F-43D7-856D-DB424C32286E}"/>
              </a:ext>
            </a:extLst>
          </p:cNvPr>
          <p:cNvGrpSpPr/>
          <p:nvPr/>
        </p:nvGrpSpPr>
        <p:grpSpPr>
          <a:xfrm>
            <a:off x="1828426" y="3085628"/>
            <a:ext cx="353757" cy="331241"/>
            <a:chOff x="-25834600" y="3564375"/>
            <a:chExt cx="296950" cy="278050"/>
          </a:xfrm>
        </p:grpSpPr>
        <p:sp>
          <p:nvSpPr>
            <p:cNvPr id="45" name="Google Shape;742;p70">
              <a:extLst>
                <a:ext uri="{FF2B5EF4-FFF2-40B4-BE49-F238E27FC236}">
                  <a16:creationId xmlns:a16="http://schemas.microsoft.com/office/drawing/2014/main" id="{AA0C7FCC-B0F7-43FB-8795-4356D6DC4C0C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3;p70">
              <a:extLst>
                <a:ext uri="{FF2B5EF4-FFF2-40B4-BE49-F238E27FC236}">
                  <a16:creationId xmlns:a16="http://schemas.microsoft.com/office/drawing/2014/main" id="{B258331B-D3A9-4CD4-9848-9E1855BF3921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4;p70">
              <a:extLst>
                <a:ext uri="{FF2B5EF4-FFF2-40B4-BE49-F238E27FC236}">
                  <a16:creationId xmlns:a16="http://schemas.microsoft.com/office/drawing/2014/main" id="{82EF06EE-B2C6-402B-BD35-024ED4CDA62A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;p70">
              <a:extLst>
                <a:ext uri="{FF2B5EF4-FFF2-40B4-BE49-F238E27FC236}">
                  <a16:creationId xmlns:a16="http://schemas.microsoft.com/office/drawing/2014/main" id="{5AA905BB-9E58-4817-8597-D09D12845F23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6;p70">
              <a:extLst>
                <a:ext uri="{FF2B5EF4-FFF2-40B4-BE49-F238E27FC236}">
                  <a16:creationId xmlns:a16="http://schemas.microsoft.com/office/drawing/2014/main" id="{80655475-3993-4012-92CE-135BA47078BD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7;p70">
              <a:extLst>
                <a:ext uri="{FF2B5EF4-FFF2-40B4-BE49-F238E27FC236}">
                  <a16:creationId xmlns:a16="http://schemas.microsoft.com/office/drawing/2014/main" id="{B2D5A965-CA2B-4E1D-9AE4-65B682A2B96D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8;p70">
              <a:extLst>
                <a:ext uri="{FF2B5EF4-FFF2-40B4-BE49-F238E27FC236}">
                  <a16:creationId xmlns:a16="http://schemas.microsoft.com/office/drawing/2014/main" id="{388AD6D8-F7FA-4D34-9B63-AACF240229FB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9;p70">
              <a:extLst>
                <a:ext uri="{FF2B5EF4-FFF2-40B4-BE49-F238E27FC236}">
                  <a16:creationId xmlns:a16="http://schemas.microsoft.com/office/drawing/2014/main" id="{077A2246-8E1B-4466-88C8-B702E9FC44B8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741;p70">
            <a:extLst>
              <a:ext uri="{FF2B5EF4-FFF2-40B4-BE49-F238E27FC236}">
                <a16:creationId xmlns:a16="http://schemas.microsoft.com/office/drawing/2014/main" id="{F5DAEB57-5612-4D76-BB18-9AF16FC13A52}"/>
              </a:ext>
            </a:extLst>
          </p:cNvPr>
          <p:cNvGrpSpPr/>
          <p:nvPr/>
        </p:nvGrpSpPr>
        <p:grpSpPr>
          <a:xfrm>
            <a:off x="4375233" y="3045481"/>
            <a:ext cx="353757" cy="331241"/>
            <a:chOff x="-25834600" y="3564375"/>
            <a:chExt cx="296950" cy="278050"/>
          </a:xfrm>
        </p:grpSpPr>
        <p:sp>
          <p:nvSpPr>
            <p:cNvPr id="54" name="Google Shape;742;p70">
              <a:extLst>
                <a:ext uri="{FF2B5EF4-FFF2-40B4-BE49-F238E27FC236}">
                  <a16:creationId xmlns:a16="http://schemas.microsoft.com/office/drawing/2014/main" id="{33C48651-EE5C-443E-A11C-A4C6B45F0EA0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3;p70">
              <a:extLst>
                <a:ext uri="{FF2B5EF4-FFF2-40B4-BE49-F238E27FC236}">
                  <a16:creationId xmlns:a16="http://schemas.microsoft.com/office/drawing/2014/main" id="{24F4D9B2-7902-4E0B-83F7-024A9385F338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4;p70">
              <a:extLst>
                <a:ext uri="{FF2B5EF4-FFF2-40B4-BE49-F238E27FC236}">
                  <a16:creationId xmlns:a16="http://schemas.microsoft.com/office/drawing/2014/main" id="{12F81994-C2EF-4FF5-8AAB-7340E0F17029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5;p70">
              <a:extLst>
                <a:ext uri="{FF2B5EF4-FFF2-40B4-BE49-F238E27FC236}">
                  <a16:creationId xmlns:a16="http://schemas.microsoft.com/office/drawing/2014/main" id="{695E2D88-E69A-405A-88CB-69A36A9AA03A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;p70">
              <a:extLst>
                <a:ext uri="{FF2B5EF4-FFF2-40B4-BE49-F238E27FC236}">
                  <a16:creationId xmlns:a16="http://schemas.microsoft.com/office/drawing/2014/main" id="{E3B3CBD8-8BAF-40F2-8A49-4AF39C1CD7BB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7;p70">
              <a:extLst>
                <a:ext uri="{FF2B5EF4-FFF2-40B4-BE49-F238E27FC236}">
                  <a16:creationId xmlns:a16="http://schemas.microsoft.com/office/drawing/2014/main" id="{C3A0CD34-97CC-44C5-846B-AFC1BBC49310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8;p70">
              <a:extLst>
                <a:ext uri="{FF2B5EF4-FFF2-40B4-BE49-F238E27FC236}">
                  <a16:creationId xmlns:a16="http://schemas.microsoft.com/office/drawing/2014/main" id="{99B66C22-0BF0-4218-A1BA-2FB42703866C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9;p70">
              <a:extLst>
                <a:ext uri="{FF2B5EF4-FFF2-40B4-BE49-F238E27FC236}">
                  <a16:creationId xmlns:a16="http://schemas.microsoft.com/office/drawing/2014/main" id="{BEC06D9D-86D3-4ADF-8F27-CE3D9BE50190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741;p70">
            <a:extLst>
              <a:ext uri="{FF2B5EF4-FFF2-40B4-BE49-F238E27FC236}">
                <a16:creationId xmlns:a16="http://schemas.microsoft.com/office/drawing/2014/main" id="{AC120F4E-8CD5-4C79-BB6D-6D7BCEAEF155}"/>
              </a:ext>
            </a:extLst>
          </p:cNvPr>
          <p:cNvGrpSpPr/>
          <p:nvPr/>
        </p:nvGrpSpPr>
        <p:grpSpPr>
          <a:xfrm>
            <a:off x="1832053" y="1315950"/>
            <a:ext cx="353757" cy="331241"/>
            <a:chOff x="-25834600" y="3564375"/>
            <a:chExt cx="296950" cy="278050"/>
          </a:xfrm>
        </p:grpSpPr>
        <p:sp>
          <p:nvSpPr>
            <p:cNvPr id="63" name="Google Shape;742;p70">
              <a:extLst>
                <a:ext uri="{FF2B5EF4-FFF2-40B4-BE49-F238E27FC236}">
                  <a16:creationId xmlns:a16="http://schemas.microsoft.com/office/drawing/2014/main" id="{17CBE7BB-666C-42D3-9BDF-4A97F1A44E9B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3;p70">
              <a:extLst>
                <a:ext uri="{FF2B5EF4-FFF2-40B4-BE49-F238E27FC236}">
                  <a16:creationId xmlns:a16="http://schemas.microsoft.com/office/drawing/2014/main" id="{B3459F3A-12B5-4D98-8557-A439ABDAF506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4;p70">
              <a:extLst>
                <a:ext uri="{FF2B5EF4-FFF2-40B4-BE49-F238E27FC236}">
                  <a16:creationId xmlns:a16="http://schemas.microsoft.com/office/drawing/2014/main" id="{34257AE1-57B0-4738-8658-E9FE75A5A18B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5;p70">
              <a:extLst>
                <a:ext uri="{FF2B5EF4-FFF2-40B4-BE49-F238E27FC236}">
                  <a16:creationId xmlns:a16="http://schemas.microsoft.com/office/drawing/2014/main" id="{7C44E2EE-8561-45EC-B37E-962FED39253E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6;p70">
              <a:extLst>
                <a:ext uri="{FF2B5EF4-FFF2-40B4-BE49-F238E27FC236}">
                  <a16:creationId xmlns:a16="http://schemas.microsoft.com/office/drawing/2014/main" id="{A60D0EB1-087B-4AB8-A6A6-52E8E9A5C772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;p70">
              <a:extLst>
                <a:ext uri="{FF2B5EF4-FFF2-40B4-BE49-F238E27FC236}">
                  <a16:creationId xmlns:a16="http://schemas.microsoft.com/office/drawing/2014/main" id="{A474628E-22A1-4B0C-94CD-83B9AE472935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8;p70">
              <a:extLst>
                <a:ext uri="{FF2B5EF4-FFF2-40B4-BE49-F238E27FC236}">
                  <a16:creationId xmlns:a16="http://schemas.microsoft.com/office/drawing/2014/main" id="{943F736B-5D49-4AA0-A669-EDD6ED722DE2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9;p70">
              <a:extLst>
                <a:ext uri="{FF2B5EF4-FFF2-40B4-BE49-F238E27FC236}">
                  <a16:creationId xmlns:a16="http://schemas.microsoft.com/office/drawing/2014/main" id="{5C768299-7FB0-4508-A436-17638F7BFB29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41;p70">
            <a:extLst>
              <a:ext uri="{FF2B5EF4-FFF2-40B4-BE49-F238E27FC236}">
                <a16:creationId xmlns:a16="http://schemas.microsoft.com/office/drawing/2014/main" id="{40680B36-6F76-416A-A1C4-BCB475C5614C}"/>
              </a:ext>
            </a:extLst>
          </p:cNvPr>
          <p:cNvGrpSpPr/>
          <p:nvPr/>
        </p:nvGrpSpPr>
        <p:grpSpPr>
          <a:xfrm>
            <a:off x="4339804" y="1330332"/>
            <a:ext cx="353757" cy="331241"/>
            <a:chOff x="-25834600" y="3564375"/>
            <a:chExt cx="296950" cy="278050"/>
          </a:xfrm>
        </p:grpSpPr>
        <p:sp>
          <p:nvSpPr>
            <p:cNvPr id="72" name="Google Shape;742;p70">
              <a:extLst>
                <a:ext uri="{FF2B5EF4-FFF2-40B4-BE49-F238E27FC236}">
                  <a16:creationId xmlns:a16="http://schemas.microsoft.com/office/drawing/2014/main" id="{F19B7F02-EADE-40AC-9126-DF54FFFED84A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3;p70">
              <a:extLst>
                <a:ext uri="{FF2B5EF4-FFF2-40B4-BE49-F238E27FC236}">
                  <a16:creationId xmlns:a16="http://schemas.microsoft.com/office/drawing/2014/main" id="{7CA4B7F9-2F3C-455E-BC88-D42973FB1469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4;p70">
              <a:extLst>
                <a:ext uri="{FF2B5EF4-FFF2-40B4-BE49-F238E27FC236}">
                  <a16:creationId xmlns:a16="http://schemas.microsoft.com/office/drawing/2014/main" id="{4B0EA370-BF8B-4158-9F8E-71A0B6288188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5;p70">
              <a:extLst>
                <a:ext uri="{FF2B5EF4-FFF2-40B4-BE49-F238E27FC236}">
                  <a16:creationId xmlns:a16="http://schemas.microsoft.com/office/drawing/2014/main" id="{8326AF1C-1413-44D2-8E42-BDB3C85924BF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6;p70">
              <a:extLst>
                <a:ext uri="{FF2B5EF4-FFF2-40B4-BE49-F238E27FC236}">
                  <a16:creationId xmlns:a16="http://schemas.microsoft.com/office/drawing/2014/main" id="{93D52BA3-0534-4FAF-AA0E-23370CB5E1A1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7;p70">
              <a:extLst>
                <a:ext uri="{FF2B5EF4-FFF2-40B4-BE49-F238E27FC236}">
                  <a16:creationId xmlns:a16="http://schemas.microsoft.com/office/drawing/2014/main" id="{60EFE503-92C7-4138-AC72-4FA061BA5D3D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48;p70">
              <a:extLst>
                <a:ext uri="{FF2B5EF4-FFF2-40B4-BE49-F238E27FC236}">
                  <a16:creationId xmlns:a16="http://schemas.microsoft.com/office/drawing/2014/main" id="{7F6044D3-5FAE-4831-955F-7FBFB3B3C5D8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49;p70">
              <a:extLst>
                <a:ext uri="{FF2B5EF4-FFF2-40B4-BE49-F238E27FC236}">
                  <a16:creationId xmlns:a16="http://schemas.microsoft.com/office/drawing/2014/main" id="{7A3E3626-711C-451C-8BEE-D51AF251547B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741;p70">
            <a:extLst>
              <a:ext uri="{FF2B5EF4-FFF2-40B4-BE49-F238E27FC236}">
                <a16:creationId xmlns:a16="http://schemas.microsoft.com/office/drawing/2014/main" id="{22BBC115-04B1-42C1-8650-73CDED077C87}"/>
              </a:ext>
            </a:extLst>
          </p:cNvPr>
          <p:cNvGrpSpPr/>
          <p:nvPr/>
        </p:nvGrpSpPr>
        <p:grpSpPr>
          <a:xfrm>
            <a:off x="6808377" y="1260584"/>
            <a:ext cx="353757" cy="331241"/>
            <a:chOff x="-25834600" y="3564375"/>
            <a:chExt cx="296950" cy="278050"/>
          </a:xfrm>
        </p:grpSpPr>
        <p:sp>
          <p:nvSpPr>
            <p:cNvPr id="81" name="Google Shape;742;p70">
              <a:extLst>
                <a:ext uri="{FF2B5EF4-FFF2-40B4-BE49-F238E27FC236}">
                  <a16:creationId xmlns:a16="http://schemas.microsoft.com/office/drawing/2014/main" id="{0D9ED2EF-B12A-4401-A133-EEB5F3CF7D56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3;p70">
              <a:extLst>
                <a:ext uri="{FF2B5EF4-FFF2-40B4-BE49-F238E27FC236}">
                  <a16:creationId xmlns:a16="http://schemas.microsoft.com/office/drawing/2014/main" id="{8D6DAA01-B346-4BD7-96F4-CD814AFE319C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4;p70">
              <a:extLst>
                <a:ext uri="{FF2B5EF4-FFF2-40B4-BE49-F238E27FC236}">
                  <a16:creationId xmlns:a16="http://schemas.microsoft.com/office/drawing/2014/main" id="{1329D9EE-0516-41B7-9206-8B09BAF9FC0B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5;p70">
              <a:extLst>
                <a:ext uri="{FF2B5EF4-FFF2-40B4-BE49-F238E27FC236}">
                  <a16:creationId xmlns:a16="http://schemas.microsoft.com/office/drawing/2014/main" id="{CBC53270-5D29-40BF-8DD0-763941D51E0A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6;p70">
              <a:extLst>
                <a:ext uri="{FF2B5EF4-FFF2-40B4-BE49-F238E27FC236}">
                  <a16:creationId xmlns:a16="http://schemas.microsoft.com/office/drawing/2014/main" id="{D99DC076-FB37-4167-A347-EB9F4A02FA2F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47;p70">
              <a:extLst>
                <a:ext uri="{FF2B5EF4-FFF2-40B4-BE49-F238E27FC236}">
                  <a16:creationId xmlns:a16="http://schemas.microsoft.com/office/drawing/2014/main" id="{4499EC3B-2B65-4870-A201-5676961A8E36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48;p70">
              <a:extLst>
                <a:ext uri="{FF2B5EF4-FFF2-40B4-BE49-F238E27FC236}">
                  <a16:creationId xmlns:a16="http://schemas.microsoft.com/office/drawing/2014/main" id="{50DE6C0E-02CD-4621-A503-66392EF2F3B9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9;p70">
              <a:extLst>
                <a:ext uri="{FF2B5EF4-FFF2-40B4-BE49-F238E27FC236}">
                  <a16:creationId xmlns:a16="http://schemas.microsoft.com/office/drawing/2014/main" id="{96CFA9D8-2D4A-481C-987A-3255AAE27F9A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5305FD_Torus_Powerpoint Template_16-9 (plum)" id="{1BAACA41-6D75-3E46-B85C-067A856972F2}" vid="{C8888A57-3247-EE41-8E3A-D34E519353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294D07CD8664D976CAB4CAD09C6C5" ma:contentTypeVersion="10" ma:contentTypeDescription="Create a new document." ma:contentTypeScope="" ma:versionID="a673be3e3143b1eae37078a2201b5a4a">
  <xsd:schema xmlns:xsd="http://www.w3.org/2001/XMLSchema" xmlns:xs="http://www.w3.org/2001/XMLSchema" xmlns:p="http://schemas.microsoft.com/office/2006/metadata/properties" xmlns:ns2="6221b45f-7625-4b95-9c09-06ee6fede37f" xmlns:ns3="fc593367-f183-4daa-8dff-c0a7208fb6b6" targetNamespace="http://schemas.microsoft.com/office/2006/metadata/properties" ma:root="true" ma:fieldsID="2cfdae187f5a97bbddfe894043121b61" ns2:_="" ns3:_="">
    <xsd:import namespace="6221b45f-7625-4b95-9c09-06ee6fede37f"/>
    <xsd:import namespace="fc593367-f183-4daa-8dff-c0a7208fb6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1b45f-7625-4b95-9c09-06ee6fede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93367-f183-4daa-8dff-c0a7208fb6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B7440-9663-46F5-99AD-126468F65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1b45f-7625-4b95-9c09-06ee6fede37f"/>
    <ds:schemaRef ds:uri="fc593367-f183-4daa-8dff-c0a7208fb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FE224-82FA-43FC-9473-B1AC7706C711}">
  <ds:schemaRefs>
    <ds:schemaRef ds:uri="6221b45f-7625-4b95-9c09-06ee6fede37f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fc593367-f183-4daa-8dff-c0a7208fb6b6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98F0C78-0121-41CD-8662-99C4458CFF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562</Words>
  <Application>Microsoft Office PowerPoint</Application>
  <PresentationFormat>On-screen Show (16:9)</PresentationFormat>
  <Paragraphs>92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Arial-BoldMT</vt:lpstr>
      <vt:lpstr>Calibri</vt:lpstr>
      <vt:lpstr>FS Matthew</vt:lpstr>
      <vt:lpstr>Symbol</vt:lpstr>
      <vt:lpstr>Office Theme</vt:lpstr>
      <vt:lpstr>The Role of Housing </vt:lpstr>
      <vt:lpstr>Who are Torus? </vt:lpstr>
      <vt:lpstr>Why is housing key? </vt:lpstr>
      <vt:lpstr>Safelives/Safe at Home Research </vt:lpstr>
      <vt:lpstr>Coordinated Community Response </vt:lpstr>
      <vt:lpstr>What role does housing have to play? </vt:lpstr>
      <vt:lpstr>Spotting the signs </vt:lpstr>
      <vt:lpstr>Always consider coercive control </vt:lpstr>
      <vt:lpstr>Disclosures: Creating a safe space </vt:lpstr>
      <vt:lpstr>ABC Respond </vt:lpstr>
      <vt:lpstr>              Torus approach </vt:lpstr>
      <vt:lpstr>Domestic Abuse Housing Alliance (DAHA) – accreditation framework </vt:lpstr>
      <vt:lpstr>  Changing how we respond to victims housing needs </vt:lpstr>
      <vt:lpstr>Thank you –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TORUS PRESENTATION TEMPLATE</dc:title>
  <dc:creator>Montague, Lee</dc:creator>
  <cp:keywords/>
  <cp:lastModifiedBy>Charlotte Stenhouse</cp:lastModifiedBy>
  <cp:revision>31</cp:revision>
  <cp:lastPrinted>2022-06-08T15:13:50Z</cp:lastPrinted>
  <dcterms:created xsi:type="dcterms:W3CDTF">2020-06-23T13:05:07Z</dcterms:created>
  <dcterms:modified xsi:type="dcterms:W3CDTF">2022-06-08T18:33:38Z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0x0101009BD294D07CD8664D976CAB4CAD09C6C5</vt:lpwstr>
  </property>
</Properties>
</file>