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6" r:id="rId2"/>
    <p:sldId id="268" r:id="rId3"/>
    <p:sldId id="285" r:id="rId4"/>
    <p:sldId id="277" r:id="rId5"/>
    <p:sldId id="278" r:id="rId6"/>
    <p:sldId id="282" r:id="rId7"/>
    <p:sldId id="283" r:id="rId8"/>
    <p:sldId id="279" r:id="rId9"/>
    <p:sldId id="280" r:id="rId10"/>
    <p:sldId id="286" r:id="rId11"/>
    <p:sldId id="284" r:id="rId12"/>
    <p:sldId id="281" r:id="rId13"/>
    <p:sldId id="275"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56" userDrawn="1">
          <p15:clr>
            <a:srgbClr val="A4A3A4"/>
          </p15:clr>
        </p15:guide>
        <p15:guide id="4" orient="horz" pos="845" userDrawn="1">
          <p15:clr>
            <a:srgbClr val="A4A3A4"/>
          </p15:clr>
        </p15:guide>
        <p15:guide id="5" orient="horz" pos="1570" userDrawn="1">
          <p15:clr>
            <a:srgbClr val="A4A3A4"/>
          </p15:clr>
        </p15:guide>
        <p15:guide id="6" orient="horz" pos="2999" userDrawn="1">
          <p15:clr>
            <a:srgbClr val="A4A3A4"/>
          </p15:clr>
        </p15:guide>
        <p15:guide id="7" orient="horz" pos="3022" userDrawn="1">
          <p15:clr>
            <a:srgbClr val="A4A3A4"/>
          </p15:clr>
        </p15:guide>
        <p15:guide id="8" orient="horz" pos="3271" userDrawn="1">
          <p15:clr>
            <a:srgbClr val="A4A3A4"/>
          </p15:clr>
        </p15:guide>
        <p15:guide id="9" orient="horz" pos="25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all, Clare" initials="SC" lastIdx="1" clrIdx="0">
    <p:extLst>
      <p:ext uri="{19B8F6BF-5375-455C-9EA6-DF929625EA0E}">
        <p15:presenceInfo xmlns:p15="http://schemas.microsoft.com/office/powerpoint/2012/main" userId="S::SmallC@liverpool.gov.uk::56ecc213-3e35-496f-a86d-6eb13e1f7e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0" autoAdjust="0"/>
    <p:restoredTop sz="82190" autoAdjust="0"/>
  </p:normalViewPr>
  <p:slideViewPr>
    <p:cSldViewPr snapToGrid="0" snapToObjects="1">
      <p:cViewPr varScale="1">
        <p:scale>
          <a:sx n="56" d="100"/>
          <a:sy n="56" d="100"/>
        </p:scale>
        <p:origin x="1028" y="48"/>
      </p:cViewPr>
      <p:guideLst>
        <p:guide orient="horz" pos="2160"/>
        <p:guide pos="3840"/>
        <p:guide pos="756"/>
        <p:guide orient="horz" pos="845"/>
        <p:guide orient="horz" pos="1570"/>
        <p:guide orient="horz" pos="2999"/>
        <p:guide orient="horz" pos="3022"/>
        <p:guide orient="horz" pos="3271"/>
        <p:guide orient="horz" pos="252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7A2C2-F7AE-469E-A549-2110D514F17E}" type="datetimeFigureOut">
              <a:rPr lang="en-GB" smtClean="0"/>
              <a:t>09/06/2022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F032B-B7CD-42D4-9AA5-98A6E0F9EF7D}" type="slidenum">
              <a:rPr lang="en-GB" smtClean="0"/>
              <a:t>‹#›</a:t>
            </a:fld>
            <a:endParaRPr lang="en-GB"/>
          </a:p>
        </p:txBody>
      </p:sp>
    </p:spTree>
    <p:extLst>
      <p:ext uri="{BB962C8B-B14F-4D97-AF65-F5344CB8AC3E}">
        <p14:creationId xmlns:p14="http://schemas.microsoft.com/office/powerpoint/2010/main" val="196133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F032B-B7CD-42D4-9AA5-98A6E0F9EF7D}" type="slidenum">
              <a:rPr lang="en-GB" smtClean="0"/>
              <a:t>1</a:t>
            </a:fld>
            <a:endParaRPr lang="en-GB"/>
          </a:p>
        </p:txBody>
      </p:sp>
    </p:spTree>
    <p:extLst>
      <p:ext uri="{BB962C8B-B14F-4D97-AF65-F5344CB8AC3E}">
        <p14:creationId xmlns:p14="http://schemas.microsoft.com/office/powerpoint/2010/main" val="59905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F032B-B7CD-42D4-9AA5-98A6E0F9EF7D}" type="slidenum">
              <a:rPr lang="en-GB" smtClean="0"/>
              <a:t>3</a:t>
            </a:fld>
            <a:endParaRPr lang="en-GB"/>
          </a:p>
        </p:txBody>
      </p:sp>
    </p:spTree>
    <p:extLst>
      <p:ext uri="{BB962C8B-B14F-4D97-AF65-F5344CB8AC3E}">
        <p14:creationId xmlns:p14="http://schemas.microsoft.com/office/powerpoint/2010/main" val="384220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F032B-B7CD-42D4-9AA5-98A6E0F9EF7D}" type="slidenum">
              <a:rPr lang="en-GB" smtClean="0"/>
              <a:t>6</a:t>
            </a:fld>
            <a:endParaRPr lang="en-GB"/>
          </a:p>
        </p:txBody>
      </p:sp>
    </p:spTree>
    <p:extLst>
      <p:ext uri="{BB962C8B-B14F-4D97-AF65-F5344CB8AC3E}">
        <p14:creationId xmlns:p14="http://schemas.microsoft.com/office/powerpoint/2010/main" val="287360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F032B-B7CD-42D4-9AA5-98A6E0F9EF7D}" type="slidenum">
              <a:rPr lang="en-GB" smtClean="0"/>
              <a:t>9</a:t>
            </a:fld>
            <a:endParaRPr lang="en-GB"/>
          </a:p>
        </p:txBody>
      </p:sp>
    </p:spTree>
    <p:extLst>
      <p:ext uri="{BB962C8B-B14F-4D97-AF65-F5344CB8AC3E}">
        <p14:creationId xmlns:p14="http://schemas.microsoft.com/office/powerpoint/2010/main" val="183525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F032B-B7CD-42D4-9AA5-98A6E0F9EF7D}" type="slidenum">
              <a:rPr lang="en-GB" smtClean="0"/>
              <a:t>13</a:t>
            </a:fld>
            <a:endParaRPr lang="en-GB"/>
          </a:p>
        </p:txBody>
      </p:sp>
    </p:spTree>
    <p:extLst>
      <p:ext uri="{BB962C8B-B14F-4D97-AF65-F5344CB8AC3E}">
        <p14:creationId xmlns:p14="http://schemas.microsoft.com/office/powerpoint/2010/main" val="2005696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3B10-4B92-304E-91A7-534D008D2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B4ADD-83F1-8E48-868B-E3DB005324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954D52-4289-A741-B404-FB692D6C55C6}"/>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5" name="Footer Placeholder 4">
            <a:extLst>
              <a:ext uri="{FF2B5EF4-FFF2-40B4-BE49-F238E27FC236}">
                <a16:creationId xmlns:a16="http://schemas.microsoft.com/office/drawing/2014/main" id="{E1D2D8A7-C82D-6B49-8CEC-FB9F6B55A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FC40-B591-6542-A7DE-5AF88F1F37A7}"/>
              </a:ext>
            </a:extLst>
          </p:cNvPr>
          <p:cNvSpPr>
            <a:spLocks noGrp="1"/>
          </p:cNvSpPr>
          <p:nvPr>
            <p:ph type="sldNum" sz="quarter" idx="12"/>
          </p:nvPr>
        </p:nvSpPr>
        <p:spPr/>
        <p:txBody>
          <a:bodyPr/>
          <a:lstStyle/>
          <a:p>
            <a:fld id="{28B1C2CF-AC77-F048-974F-9A5ED211A980}" type="slidenum">
              <a:rPr lang="en-US" smtClean="0"/>
              <a:t>‹#›</a:t>
            </a:fld>
            <a:endParaRPr lang="en-US"/>
          </a:p>
        </p:txBody>
      </p:sp>
    </p:spTree>
    <p:custDataLst>
      <p:tags r:id="rId1"/>
    </p:custDataLst>
    <p:extLst>
      <p:ext uri="{BB962C8B-B14F-4D97-AF65-F5344CB8AC3E}">
        <p14:creationId xmlns:p14="http://schemas.microsoft.com/office/powerpoint/2010/main" val="417954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6855-D069-644D-AFEB-1EF073E9D9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7B07EF-33A4-AF40-9580-AF28E360D0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AC014-EC80-A945-9733-5BCC3F79008C}"/>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5" name="Footer Placeholder 4">
            <a:extLst>
              <a:ext uri="{FF2B5EF4-FFF2-40B4-BE49-F238E27FC236}">
                <a16:creationId xmlns:a16="http://schemas.microsoft.com/office/drawing/2014/main" id="{AB31F6D5-4709-4540-9E4B-452BE40A7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125BB-F4E6-344F-A06A-CFF9FA234455}"/>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202043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B346A-0A14-A24F-A014-6AD8B5B888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E78694-2351-C547-BCA5-ADC333E8E8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AEA53-A9F2-4241-AD30-3FE4DC3BAD04}"/>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5" name="Footer Placeholder 4">
            <a:extLst>
              <a:ext uri="{FF2B5EF4-FFF2-40B4-BE49-F238E27FC236}">
                <a16:creationId xmlns:a16="http://schemas.microsoft.com/office/drawing/2014/main" id="{194E4EC9-8153-3E45-B594-6E3C67B61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02F01-B2AF-D642-8CDC-F5442F20B432}"/>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291191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4896-295D-7342-A8DA-F023A52A1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859B5-BB71-134D-88DD-4192DBF872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18710-2F60-1747-A400-02B97AFD1568}"/>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5" name="Footer Placeholder 4">
            <a:extLst>
              <a:ext uri="{FF2B5EF4-FFF2-40B4-BE49-F238E27FC236}">
                <a16:creationId xmlns:a16="http://schemas.microsoft.com/office/drawing/2014/main" id="{DE5943A9-24C4-B243-99AD-EC702F023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CBF4C-F336-604E-ADFB-138BAAF9F309}"/>
              </a:ext>
            </a:extLst>
          </p:cNvPr>
          <p:cNvSpPr>
            <a:spLocks noGrp="1"/>
          </p:cNvSpPr>
          <p:nvPr>
            <p:ph type="sldNum" sz="quarter" idx="12"/>
          </p:nvPr>
        </p:nvSpPr>
        <p:spPr/>
        <p:txBody>
          <a:bodyPr/>
          <a:lstStyle/>
          <a:p>
            <a:fld id="{28B1C2CF-AC77-F048-974F-9A5ED211A980}" type="slidenum">
              <a:rPr lang="en-US" smtClean="0"/>
              <a:t>‹#›</a:t>
            </a:fld>
            <a:endParaRPr lang="en-US"/>
          </a:p>
        </p:txBody>
      </p:sp>
    </p:spTree>
    <p:custDataLst>
      <p:tags r:id="rId1"/>
    </p:custDataLst>
    <p:extLst>
      <p:ext uri="{BB962C8B-B14F-4D97-AF65-F5344CB8AC3E}">
        <p14:creationId xmlns:p14="http://schemas.microsoft.com/office/powerpoint/2010/main" val="148325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92BEB-8179-2E45-8691-B72F951A0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F5FFD8-26B1-424E-A035-55FDF955A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6D5160-D69E-9E43-9E55-19ECD460B6F6}"/>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5" name="Footer Placeholder 4">
            <a:extLst>
              <a:ext uri="{FF2B5EF4-FFF2-40B4-BE49-F238E27FC236}">
                <a16:creationId xmlns:a16="http://schemas.microsoft.com/office/drawing/2014/main" id="{E518A61F-7660-024C-A5D9-6DEC5319A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C0768-0D50-E348-8805-3AF34685254B}"/>
              </a:ext>
            </a:extLst>
          </p:cNvPr>
          <p:cNvSpPr>
            <a:spLocks noGrp="1"/>
          </p:cNvSpPr>
          <p:nvPr>
            <p:ph type="sldNum" sz="quarter" idx="12"/>
          </p:nvPr>
        </p:nvSpPr>
        <p:spPr/>
        <p:txBody>
          <a:bodyPr/>
          <a:lstStyle/>
          <a:p>
            <a:fld id="{28B1C2CF-AC77-F048-974F-9A5ED211A980}" type="slidenum">
              <a:rPr lang="en-US" smtClean="0"/>
              <a:t>‹#›</a:t>
            </a:fld>
            <a:endParaRPr lang="en-US"/>
          </a:p>
        </p:txBody>
      </p:sp>
    </p:spTree>
    <p:custDataLst>
      <p:tags r:id="rId1"/>
    </p:custDataLst>
    <p:extLst>
      <p:ext uri="{BB962C8B-B14F-4D97-AF65-F5344CB8AC3E}">
        <p14:creationId xmlns:p14="http://schemas.microsoft.com/office/powerpoint/2010/main" val="270950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AF3D-2029-F648-B47C-0CCAF3C9E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05387-7E7C-0B46-9BB4-CBD26AAF26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BCB01-2022-4B4B-BA15-FBD78FEEB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664E7F-DDD1-8A45-A2DC-2E4BC379EAD7}"/>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6" name="Footer Placeholder 5">
            <a:extLst>
              <a:ext uri="{FF2B5EF4-FFF2-40B4-BE49-F238E27FC236}">
                <a16:creationId xmlns:a16="http://schemas.microsoft.com/office/drawing/2014/main" id="{556F74C7-C5D0-8141-8C32-2DEA70C20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C926E-6218-DF44-BCFB-FD24C805A0EA}"/>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39625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CB13-EA38-5F43-85BE-67F37A36C4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7F7F7-032F-BF45-A1A0-25A31E144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8BFD5E-7AC9-D142-B0EA-8C416F9232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60EE0-5973-A844-B79D-D809ADC5D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72368D-A5C4-0B46-873F-E1904C6CB1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18E3C2-1AF9-2640-B3EE-C47C0938AD5D}"/>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8" name="Footer Placeholder 7">
            <a:extLst>
              <a:ext uri="{FF2B5EF4-FFF2-40B4-BE49-F238E27FC236}">
                <a16:creationId xmlns:a16="http://schemas.microsoft.com/office/drawing/2014/main" id="{F0A25895-29D5-5743-9E3A-B8C4C6B0C9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D8F36B-B398-814E-B488-EFB31BA1622F}"/>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88951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7EF7-6E53-CD4C-A2E8-4984D0AE6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C9E3A2-C189-A148-82F8-0D86035D190E}"/>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4" name="Footer Placeholder 3">
            <a:extLst>
              <a:ext uri="{FF2B5EF4-FFF2-40B4-BE49-F238E27FC236}">
                <a16:creationId xmlns:a16="http://schemas.microsoft.com/office/drawing/2014/main" id="{1637F6DA-DE06-644B-ACF4-57AFF0D7CF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CC092D-BB6E-2E45-96EA-634764106784}"/>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155237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D7C20-FC66-C44C-B703-1700170CA704}"/>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3" name="Footer Placeholder 2">
            <a:extLst>
              <a:ext uri="{FF2B5EF4-FFF2-40B4-BE49-F238E27FC236}">
                <a16:creationId xmlns:a16="http://schemas.microsoft.com/office/drawing/2014/main" id="{309AC211-35F7-F845-B331-E8267B8B83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2A683B-FEC5-D744-824B-B855A6B26739}"/>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156249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D08D-3A5A-0E4B-82EF-663C74EAA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A2D02E-09D1-5747-A40E-0A96197B5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F0C74A-B568-C24E-B633-9EAB4D88C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757211-7594-4B4D-A223-52D3F0FCBDF7}"/>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6" name="Footer Placeholder 5">
            <a:extLst>
              <a:ext uri="{FF2B5EF4-FFF2-40B4-BE49-F238E27FC236}">
                <a16:creationId xmlns:a16="http://schemas.microsoft.com/office/drawing/2014/main" id="{6FAF7ED9-EAE3-984B-885C-2A93036AF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93A0A-5A95-894B-91C5-F164CCF81544}"/>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203707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7AFE-A6DB-5F45-A4A9-2A990EF7B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954E1-6BD3-0447-9A41-BF3FE827D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03446E-C523-7D49-9736-3E8283171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BB415F-6247-294B-B139-9A6EFAD83852}"/>
              </a:ext>
            </a:extLst>
          </p:cNvPr>
          <p:cNvSpPr>
            <a:spLocks noGrp="1"/>
          </p:cNvSpPr>
          <p:nvPr>
            <p:ph type="dt" sz="half" idx="10"/>
          </p:nvPr>
        </p:nvSpPr>
        <p:spPr/>
        <p:txBody>
          <a:bodyPr/>
          <a:lstStyle/>
          <a:p>
            <a:fld id="{AEECA4B6-8DB4-D34B-8ED8-8A2D15C39128}" type="datetimeFigureOut">
              <a:rPr lang="en-US" smtClean="0"/>
              <a:t>6/9/2022</a:t>
            </a:fld>
            <a:endParaRPr lang="en-US"/>
          </a:p>
        </p:txBody>
      </p:sp>
      <p:sp>
        <p:nvSpPr>
          <p:cNvPr id="6" name="Footer Placeholder 5">
            <a:extLst>
              <a:ext uri="{FF2B5EF4-FFF2-40B4-BE49-F238E27FC236}">
                <a16:creationId xmlns:a16="http://schemas.microsoft.com/office/drawing/2014/main" id="{3C4472F1-3BAC-CF45-B37A-73C1E626A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7D90C0-34CF-FB4D-B140-92483030CDB1}"/>
              </a:ext>
            </a:extLst>
          </p:cNvPr>
          <p:cNvSpPr>
            <a:spLocks noGrp="1"/>
          </p:cNvSpPr>
          <p:nvPr>
            <p:ph type="sldNum" sz="quarter" idx="12"/>
          </p:nvPr>
        </p:nvSpPr>
        <p:spPr/>
        <p:txBody>
          <a:bodyPr/>
          <a:lstStyle/>
          <a:p>
            <a:fld id="{28B1C2CF-AC77-F048-974F-9A5ED211A980}" type="slidenum">
              <a:rPr lang="en-US" smtClean="0"/>
              <a:t>‹#›</a:t>
            </a:fld>
            <a:endParaRPr lang="en-US"/>
          </a:p>
        </p:txBody>
      </p:sp>
    </p:spTree>
    <p:extLst>
      <p:ext uri="{BB962C8B-B14F-4D97-AF65-F5344CB8AC3E}">
        <p14:creationId xmlns:p14="http://schemas.microsoft.com/office/powerpoint/2010/main" val="295927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507B5-BEF3-8D4A-A1B6-4154A8DEE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3339D5-6DCE-B84A-92A2-15E78D9D9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F7547-DAA6-8446-8D13-F5CFFB497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CA4B6-8DB4-D34B-8ED8-8A2D15C39128}" type="datetimeFigureOut">
              <a:rPr lang="en-US" smtClean="0"/>
              <a:t>6/9/2022</a:t>
            </a:fld>
            <a:endParaRPr lang="en-US"/>
          </a:p>
        </p:txBody>
      </p:sp>
      <p:sp>
        <p:nvSpPr>
          <p:cNvPr id="5" name="Footer Placeholder 4">
            <a:extLst>
              <a:ext uri="{FF2B5EF4-FFF2-40B4-BE49-F238E27FC236}">
                <a16:creationId xmlns:a16="http://schemas.microsoft.com/office/drawing/2014/main" id="{0588DA5E-DF0C-BB4D-8125-9CFF5B8F0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2E8200-9038-A346-99DA-B905D4C57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C2CF-AC77-F048-974F-9A5ED211A980}" type="slidenum">
              <a:rPr lang="en-US" smtClean="0"/>
              <a:t>‹#›</a:t>
            </a:fld>
            <a:endParaRPr lang="en-US"/>
          </a:p>
        </p:txBody>
      </p:sp>
    </p:spTree>
    <p:extLst>
      <p:ext uri="{BB962C8B-B14F-4D97-AF65-F5344CB8AC3E}">
        <p14:creationId xmlns:p14="http://schemas.microsoft.com/office/powerpoint/2010/main" val="1542426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332" b="61086"/>
          <a:stretch/>
        </p:blipFill>
        <p:spPr>
          <a:xfrm>
            <a:off x="-29496" y="5045242"/>
            <a:ext cx="12240000" cy="18287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7092"/>
          <a:stretch/>
        </p:blipFill>
        <p:spPr>
          <a:xfrm>
            <a:off x="-29980" y="0"/>
            <a:ext cx="12240000" cy="9227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793" y="1295980"/>
            <a:ext cx="1613992" cy="585072"/>
          </a:xfrm>
          <a:prstGeom prst="rect">
            <a:avLst/>
          </a:prstGeom>
        </p:spPr>
      </p:pic>
      <p:sp>
        <p:nvSpPr>
          <p:cNvPr id="8" name="TextBox 7">
            <a:extLst>
              <a:ext uri="{FF2B5EF4-FFF2-40B4-BE49-F238E27FC236}">
                <a16:creationId xmlns:a16="http://schemas.microsoft.com/office/drawing/2014/main" id="{39C5AFF0-F69E-DB4F-9123-ADBF57CDE71C}"/>
              </a:ext>
            </a:extLst>
          </p:cNvPr>
          <p:cNvSpPr txBox="1"/>
          <p:nvPr/>
        </p:nvSpPr>
        <p:spPr>
          <a:xfrm>
            <a:off x="0" y="2303788"/>
            <a:ext cx="12192000" cy="2123658"/>
          </a:xfrm>
          <a:prstGeom prst="rect">
            <a:avLst/>
          </a:prstGeom>
          <a:noFill/>
        </p:spPr>
        <p:txBody>
          <a:bodyPr wrap="square" rtlCol="0">
            <a:spAutoFit/>
          </a:bodyPr>
          <a:lstStyle/>
          <a:p>
            <a:pPr algn="ctr"/>
            <a:r>
              <a:rPr lang="en-US" altLang="en-US" sz="3600" dirty="0">
                <a:solidFill>
                  <a:srgbClr val="7030A0"/>
                </a:solidFill>
                <a:latin typeface="Arial Bold" panose="020B0704020202020204" pitchFamily="34" charset="0"/>
              </a:rPr>
              <a:t>Domestic Abuse Act 2021</a:t>
            </a:r>
          </a:p>
          <a:p>
            <a:pPr algn="ctr"/>
            <a:r>
              <a:rPr lang="en-GB" altLang="en-US" sz="3600" dirty="0">
                <a:solidFill>
                  <a:srgbClr val="7030A0"/>
                </a:solidFill>
                <a:latin typeface="Arial Bold" panose="020B0704020202020204" pitchFamily="34" charset="0"/>
              </a:rPr>
              <a:t>Overview and Liverpool City Council Response</a:t>
            </a:r>
            <a:endParaRPr lang="en-US" altLang="en-US" sz="3600" dirty="0">
              <a:solidFill>
                <a:srgbClr val="7030A0"/>
              </a:solidFill>
              <a:latin typeface="Arial Bold" panose="020B0704020202020204" pitchFamily="34" charset="0"/>
            </a:endParaRPr>
          </a:p>
          <a:p>
            <a:pPr algn="ctr"/>
            <a:endParaRPr lang="en-US" sz="6000" b="1" dirty="0">
              <a:solidFill>
                <a:srgbClr val="7030A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F18842-F7C4-1341-9822-02DAAD60FD98}"/>
              </a:ext>
            </a:extLst>
          </p:cNvPr>
          <p:cNvSpPr txBox="1"/>
          <p:nvPr/>
        </p:nvSpPr>
        <p:spPr>
          <a:xfrm>
            <a:off x="-199484" y="3567817"/>
            <a:ext cx="12192000" cy="646331"/>
          </a:xfrm>
          <a:prstGeom prst="rect">
            <a:avLst/>
          </a:prstGeom>
          <a:noFill/>
        </p:spPr>
        <p:txBody>
          <a:bodyPr wrap="square" rtlCol="0">
            <a:spAutoFit/>
          </a:bodyPr>
          <a:lstStyle/>
          <a:p>
            <a:pPr algn="ctr"/>
            <a:r>
              <a:rPr lang="en-US" sz="3600" b="1" dirty="0">
                <a:solidFill>
                  <a:srgbClr val="7030A0"/>
                </a:solidFill>
                <a:latin typeface="Arial" panose="020B0604020202020204" pitchFamily="34" charset="0"/>
                <a:cs typeface="Arial" panose="020B0604020202020204" pitchFamily="34" charset="0"/>
              </a:rPr>
              <a:t>9</a:t>
            </a:r>
            <a:r>
              <a:rPr lang="en-US" sz="3600" b="1" baseline="30000" dirty="0">
                <a:solidFill>
                  <a:srgbClr val="7030A0"/>
                </a:solidFill>
                <a:latin typeface="Arial" panose="020B0604020202020204" pitchFamily="34" charset="0"/>
                <a:cs typeface="Arial" panose="020B0604020202020204" pitchFamily="34" charset="0"/>
              </a:rPr>
              <a:t>th</a:t>
            </a:r>
            <a:r>
              <a:rPr lang="en-US" sz="3600" b="1" dirty="0">
                <a:solidFill>
                  <a:srgbClr val="7030A0"/>
                </a:solidFill>
                <a:latin typeface="Arial" panose="020B0604020202020204" pitchFamily="34" charset="0"/>
                <a:cs typeface="Arial" panose="020B0604020202020204" pitchFamily="34" charset="0"/>
              </a:rPr>
              <a:t> June 2022</a:t>
            </a:r>
          </a:p>
        </p:txBody>
      </p:sp>
    </p:spTree>
    <p:extLst>
      <p:ext uri="{BB962C8B-B14F-4D97-AF65-F5344CB8AC3E}">
        <p14:creationId xmlns:p14="http://schemas.microsoft.com/office/powerpoint/2010/main" val="23002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3" name="TextBox 2">
            <a:extLst>
              <a:ext uri="{FF2B5EF4-FFF2-40B4-BE49-F238E27FC236}">
                <a16:creationId xmlns:a16="http://schemas.microsoft.com/office/drawing/2014/main" id="{D09141C9-B106-4E8D-BCD6-50D794FE8075}"/>
              </a:ext>
            </a:extLst>
          </p:cNvPr>
          <p:cNvSpPr txBox="1"/>
          <p:nvPr/>
        </p:nvSpPr>
        <p:spPr>
          <a:xfrm>
            <a:off x="263951" y="788312"/>
            <a:ext cx="9568206" cy="584775"/>
          </a:xfrm>
          <a:prstGeom prst="rect">
            <a:avLst/>
          </a:prstGeom>
          <a:noFill/>
        </p:spPr>
        <p:txBody>
          <a:bodyPr wrap="square" rtlCol="0">
            <a:spAutoFit/>
          </a:bodyPr>
          <a:lstStyle/>
          <a:p>
            <a:r>
              <a:rPr lang="en-GB" sz="3200" b="1" dirty="0">
                <a:solidFill>
                  <a:srgbClr val="7030A0"/>
                </a:solidFill>
                <a:latin typeface="Arial" panose="020B0604020202020204" pitchFamily="34" charset="0"/>
                <a:cs typeface="Arial" panose="020B0604020202020204" pitchFamily="34" charset="0"/>
              </a:rPr>
              <a:t>Draft Safe Accommodation Strategy</a:t>
            </a:r>
          </a:p>
        </p:txBody>
      </p:sp>
      <p:sp>
        <p:nvSpPr>
          <p:cNvPr id="2" name="Rectangle 1">
            <a:extLst>
              <a:ext uri="{FF2B5EF4-FFF2-40B4-BE49-F238E27FC236}">
                <a16:creationId xmlns:a16="http://schemas.microsoft.com/office/drawing/2014/main" id="{2118EF1A-DB31-4026-BA02-212EC39083B0}"/>
              </a:ext>
            </a:extLst>
          </p:cNvPr>
          <p:cNvSpPr/>
          <p:nvPr/>
        </p:nvSpPr>
        <p:spPr>
          <a:xfrm>
            <a:off x="374073" y="1843951"/>
            <a:ext cx="5361709" cy="3200876"/>
          </a:xfrm>
          <a:prstGeom prst="rect">
            <a:avLst/>
          </a:prstGeom>
        </p:spPr>
        <p:txBody>
          <a:bodyPr wrap="square">
            <a:spAutoFit/>
          </a:bodyPr>
          <a:lstStyle/>
          <a:p>
            <a:pPr>
              <a:spcAft>
                <a:spcPts val="2400"/>
              </a:spcAft>
            </a:pPr>
            <a:r>
              <a:rPr lang="en-US" sz="2800" b="1" dirty="0">
                <a:solidFill>
                  <a:srgbClr val="7030A0"/>
                </a:solidFill>
                <a:latin typeface="Arial" panose="020B0604020202020204" pitchFamily="34" charset="0"/>
                <a:cs typeface="Arial" panose="020B0604020202020204" pitchFamily="34" charset="0"/>
              </a:rPr>
              <a:t>Vision</a:t>
            </a:r>
          </a:p>
          <a:p>
            <a:pPr>
              <a:spcAft>
                <a:spcPts val="1200"/>
              </a:spcAft>
              <a:buClr>
                <a:srgbClr val="E65481"/>
              </a:buClr>
            </a:pPr>
            <a:r>
              <a:rPr lang="en-GB" dirty="0">
                <a:solidFill>
                  <a:srgbClr val="7030A0"/>
                </a:solidFill>
                <a:latin typeface="Arial" charset="0"/>
                <a:cs typeface="Arial" charset="0"/>
              </a:rPr>
              <a:t>Together we want to ensure we live in a city where:</a:t>
            </a:r>
          </a:p>
          <a:p>
            <a:pPr>
              <a:spcAft>
                <a:spcPts val="1200"/>
              </a:spcAft>
              <a:buClr>
                <a:srgbClr val="E65481"/>
              </a:buClr>
            </a:pPr>
            <a:r>
              <a:rPr lang="en-GB" dirty="0">
                <a:solidFill>
                  <a:srgbClr val="7030A0"/>
                </a:solidFill>
                <a:latin typeface="Arial" charset="0"/>
                <a:cs typeface="Arial" charset="0"/>
              </a:rPr>
              <a:t>Everyone, at any time, has access to a safe place to live which is appropriate, immediately accessible, dignified and empowering. This safe place will have sensitive, appropriate and professional support so that it becomes the springboard to building a safe, secure and positive future</a:t>
            </a:r>
          </a:p>
        </p:txBody>
      </p:sp>
      <p:sp>
        <p:nvSpPr>
          <p:cNvPr id="10" name="TextBox 9">
            <a:extLst>
              <a:ext uri="{FF2B5EF4-FFF2-40B4-BE49-F238E27FC236}">
                <a16:creationId xmlns:a16="http://schemas.microsoft.com/office/drawing/2014/main" id="{A4B0046E-9B69-4F31-82CB-B3561B8076BE}"/>
              </a:ext>
            </a:extLst>
          </p:cNvPr>
          <p:cNvSpPr txBox="1"/>
          <p:nvPr/>
        </p:nvSpPr>
        <p:spPr>
          <a:xfrm>
            <a:off x="5957455" y="1843951"/>
            <a:ext cx="5659720" cy="3170099"/>
          </a:xfrm>
          <a:prstGeom prst="rect">
            <a:avLst/>
          </a:prstGeom>
          <a:noFill/>
        </p:spPr>
        <p:txBody>
          <a:bodyPr wrap="square" lIns="0" tIns="0" rIns="0" bIns="0" rtlCol="0">
            <a:spAutoFit/>
          </a:bodyPr>
          <a:lstStyle/>
          <a:p>
            <a:pPr>
              <a:spcAft>
                <a:spcPts val="2400"/>
              </a:spcAft>
            </a:pPr>
            <a:r>
              <a:rPr lang="en-US" sz="2800" b="1" dirty="0">
                <a:solidFill>
                  <a:srgbClr val="7030A0"/>
                </a:solidFill>
                <a:latin typeface="Arial" panose="020B0604020202020204" pitchFamily="34" charset="0"/>
                <a:cs typeface="Arial" panose="020B0604020202020204" pitchFamily="34" charset="0"/>
              </a:rPr>
              <a:t>Ambitions</a:t>
            </a:r>
          </a:p>
          <a:p>
            <a:pPr>
              <a:spcAft>
                <a:spcPts val="1200"/>
              </a:spcAft>
              <a:buClr>
                <a:srgbClr val="E65481"/>
              </a:buClr>
            </a:pPr>
            <a:r>
              <a:rPr lang="en-GB" dirty="0">
                <a:solidFill>
                  <a:srgbClr val="7030A0"/>
                </a:solidFill>
                <a:latin typeface="Arial" charset="0"/>
                <a:cs typeface="Arial" charset="0"/>
              </a:rPr>
              <a:t>Ambition 1 - Appropriate safe accommodation</a:t>
            </a:r>
          </a:p>
          <a:p>
            <a:pPr>
              <a:spcAft>
                <a:spcPts val="1200"/>
              </a:spcAft>
              <a:buClr>
                <a:srgbClr val="E65481"/>
              </a:buClr>
            </a:pPr>
            <a:r>
              <a:rPr lang="en-GB" dirty="0">
                <a:solidFill>
                  <a:srgbClr val="7030A0"/>
                </a:solidFill>
                <a:latin typeface="Arial" charset="0"/>
                <a:cs typeface="Arial" charset="0"/>
              </a:rPr>
              <a:t>Ambition 2 - Early intervention and prevention</a:t>
            </a:r>
          </a:p>
          <a:p>
            <a:pPr>
              <a:spcAft>
                <a:spcPts val="1200"/>
              </a:spcAft>
              <a:buClr>
                <a:srgbClr val="E65481"/>
              </a:buClr>
            </a:pPr>
            <a:r>
              <a:rPr lang="en-GB" dirty="0">
                <a:solidFill>
                  <a:srgbClr val="7030A0"/>
                </a:solidFill>
                <a:latin typeface="Arial" charset="0"/>
                <a:cs typeface="Arial" charset="0"/>
              </a:rPr>
              <a:t>Ambition 3 - Accessible services</a:t>
            </a:r>
          </a:p>
          <a:p>
            <a:pPr>
              <a:spcAft>
                <a:spcPts val="1200"/>
              </a:spcAft>
              <a:buClr>
                <a:srgbClr val="E65481"/>
              </a:buClr>
            </a:pPr>
            <a:r>
              <a:rPr lang="en-GB" dirty="0">
                <a:solidFill>
                  <a:srgbClr val="7030A0"/>
                </a:solidFill>
                <a:latin typeface="Arial" charset="0"/>
                <a:cs typeface="Arial" charset="0"/>
              </a:rPr>
              <a:t>Ambition 4 - Multi-agency delivery</a:t>
            </a:r>
          </a:p>
          <a:p>
            <a:pPr>
              <a:spcAft>
                <a:spcPts val="1200"/>
              </a:spcAft>
              <a:buClr>
                <a:srgbClr val="E65481"/>
              </a:buClr>
            </a:pPr>
            <a:r>
              <a:rPr lang="en-GB" dirty="0">
                <a:solidFill>
                  <a:srgbClr val="7030A0"/>
                </a:solidFill>
                <a:latin typeface="Arial" charset="0"/>
                <a:cs typeface="Arial" charset="0"/>
              </a:rPr>
              <a:t>Ambition 5 - Support for the long term, to return </a:t>
            </a:r>
          </a:p>
          <a:p>
            <a:pPr>
              <a:spcAft>
                <a:spcPts val="1200"/>
              </a:spcAft>
              <a:buClr>
                <a:srgbClr val="E65481"/>
              </a:buClr>
            </a:pPr>
            <a:r>
              <a:rPr lang="en-GB" dirty="0">
                <a:solidFill>
                  <a:srgbClr val="7030A0"/>
                </a:solidFill>
                <a:latin typeface="Arial" charset="0"/>
                <a:cs typeface="Arial" charset="0"/>
              </a:rPr>
              <a:t>	      home or move on</a:t>
            </a:r>
          </a:p>
        </p:txBody>
      </p:sp>
    </p:spTree>
    <p:extLst>
      <p:ext uri="{BB962C8B-B14F-4D97-AF65-F5344CB8AC3E}">
        <p14:creationId xmlns:p14="http://schemas.microsoft.com/office/powerpoint/2010/main" val="33457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3" name="TextBox 2">
            <a:extLst>
              <a:ext uri="{FF2B5EF4-FFF2-40B4-BE49-F238E27FC236}">
                <a16:creationId xmlns:a16="http://schemas.microsoft.com/office/drawing/2014/main" id="{D09141C9-B106-4E8D-BCD6-50D794FE8075}"/>
              </a:ext>
            </a:extLst>
          </p:cNvPr>
          <p:cNvSpPr txBox="1"/>
          <p:nvPr/>
        </p:nvSpPr>
        <p:spPr>
          <a:xfrm>
            <a:off x="263951" y="788312"/>
            <a:ext cx="9568206" cy="584775"/>
          </a:xfrm>
          <a:prstGeom prst="rect">
            <a:avLst/>
          </a:prstGeom>
          <a:noFill/>
        </p:spPr>
        <p:txBody>
          <a:bodyPr wrap="square" rtlCol="0">
            <a:spAutoFit/>
          </a:bodyPr>
          <a:lstStyle/>
          <a:p>
            <a:r>
              <a:rPr lang="en-GB" sz="3200" b="1" dirty="0">
                <a:solidFill>
                  <a:srgbClr val="7030A0"/>
                </a:solidFill>
                <a:latin typeface="Arial" panose="020B0604020202020204" pitchFamily="34" charset="0"/>
                <a:cs typeface="Arial" panose="020B0604020202020204" pitchFamily="34" charset="0"/>
              </a:rPr>
              <a:t>New funding available</a:t>
            </a:r>
          </a:p>
        </p:txBody>
      </p:sp>
      <p:sp>
        <p:nvSpPr>
          <p:cNvPr id="2" name="TextBox 1">
            <a:extLst>
              <a:ext uri="{FF2B5EF4-FFF2-40B4-BE49-F238E27FC236}">
                <a16:creationId xmlns:a16="http://schemas.microsoft.com/office/drawing/2014/main" id="{7A143347-387B-4F6B-AFAD-4C643E880AA2}"/>
              </a:ext>
            </a:extLst>
          </p:cNvPr>
          <p:cNvSpPr txBox="1"/>
          <p:nvPr/>
        </p:nvSpPr>
        <p:spPr>
          <a:xfrm>
            <a:off x="339365" y="1979629"/>
            <a:ext cx="10831398" cy="1015663"/>
          </a:xfrm>
          <a:prstGeom prst="rect">
            <a:avLst/>
          </a:prstGeom>
          <a:noFill/>
        </p:spPr>
        <p:txBody>
          <a:bodyPr wrap="square" rtlCol="0">
            <a:spAutoFit/>
          </a:bodyPr>
          <a:lstStyle/>
          <a:p>
            <a:r>
              <a:rPr lang="en-GB" sz="2000" b="1" dirty="0">
                <a:solidFill>
                  <a:srgbClr val="7030A0"/>
                </a:solidFill>
                <a:latin typeface="Arial" panose="020B0604020202020204" pitchFamily="34" charset="0"/>
                <a:cs typeface="Arial" panose="020B0604020202020204" pitchFamily="34" charset="0"/>
              </a:rPr>
              <a:t>2021 – 22	£1.5M</a:t>
            </a:r>
          </a:p>
          <a:p>
            <a:endParaRPr lang="en-GB" sz="2000" b="1" dirty="0">
              <a:solidFill>
                <a:srgbClr val="7030A0"/>
              </a:solidFill>
              <a:latin typeface="Arial" panose="020B0604020202020204" pitchFamily="34" charset="0"/>
              <a:cs typeface="Arial" panose="020B0604020202020204" pitchFamily="34" charset="0"/>
            </a:endParaRPr>
          </a:p>
          <a:p>
            <a:r>
              <a:rPr lang="en-GB" sz="2000" b="1" dirty="0">
                <a:solidFill>
                  <a:srgbClr val="7030A0"/>
                </a:solidFill>
                <a:latin typeface="Arial" panose="020B0604020202020204" pitchFamily="34" charset="0"/>
                <a:cs typeface="Arial" panose="020B0604020202020204" pitchFamily="34" charset="0"/>
              </a:rPr>
              <a:t>2022 – 23	£1.5M</a:t>
            </a:r>
          </a:p>
        </p:txBody>
      </p:sp>
    </p:spTree>
    <p:extLst>
      <p:ext uri="{BB962C8B-B14F-4D97-AF65-F5344CB8AC3E}">
        <p14:creationId xmlns:p14="http://schemas.microsoft.com/office/powerpoint/2010/main" val="363786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2" name="TextBox 1">
            <a:extLst>
              <a:ext uri="{FF2B5EF4-FFF2-40B4-BE49-F238E27FC236}">
                <a16:creationId xmlns:a16="http://schemas.microsoft.com/office/drawing/2014/main" id="{2ACA85D9-CCD1-4543-A75C-79CF1D107672}"/>
              </a:ext>
            </a:extLst>
          </p:cNvPr>
          <p:cNvSpPr txBox="1"/>
          <p:nvPr/>
        </p:nvSpPr>
        <p:spPr>
          <a:xfrm>
            <a:off x="414922" y="873401"/>
            <a:ext cx="6052009" cy="646331"/>
          </a:xfrm>
          <a:prstGeom prst="rect">
            <a:avLst/>
          </a:prstGeom>
          <a:noFill/>
        </p:spPr>
        <p:txBody>
          <a:bodyPr wrap="square" rtlCol="0">
            <a:spAutoFit/>
          </a:bodyPr>
          <a:lstStyle/>
          <a:p>
            <a:r>
              <a:rPr lang="en-GB" sz="3600" b="1" dirty="0">
                <a:solidFill>
                  <a:srgbClr val="7030A0"/>
                </a:solidFill>
                <a:latin typeface="Arial" panose="020B0604020202020204" pitchFamily="34" charset="0"/>
                <a:cs typeface="Arial" panose="020B0604020202020204" pitchFamily="34" charset="0"/>
              </a:rPr>
              <a:t>Challenges</a:t>
            </a:r>
          </a:p>
        </p:txBody>
      </p:sp>
      <p:sp>
        <p:nvSpPr>
          <p:cNvPr id="3" name="TextBox 2">
            <a:extLst>
              <a:ext uri="{FF2B5EF4-FFF2-40B4-BE49-F238E27FC236}">
                <a16:creationId xmlns:a16="http://schemas.microsoft.com/office/drawing/2014/main" id="{27515209-4B08-450B-887F-FF0DF96E2EB5}"/>
              </a:ext>
            </a:extLst>
          </p:cNvPr>
          <p:cNvSpPr txBox="1"/>
          <p:nvPr/>
        </p:nvSpPr>
        <p:spPr>
          <a:xfrm>
            <a:off x="650449" y="2130458"/>
            <a:ext cx="10812545" cy="2246769"/>
          </a:xfrm>
          <a:prstGeom prst="rect">
            <a:avLst/>
          </a:prstGeom>
          <a:noFill/>
        </p:spPr>
        <p:txBody>
          <a:bodyPr wrap="square" rtlCol="0">
            <a:spAutoFit/>
          </a:bodyPr>
          <a:lstStyle/>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Limitations of the Act</a:t>
            </a:r>
          </a:p>
          <a:p>
            <a:pPr marL="914400" lvl="1"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Stalking and </a:t>
            </a:r>
            <a:r>
              <a:rPr lang="en-GB" sz="2000" dirty="0" err="1">
                <a:solidFill>
                  <a:srgbClr val="7030A0"/>
                </a:solidFill>
                <a:latin typeface="Arial" panose="020B0604020202020204" pitchFamily="34" charset="0"/>
                <a:cs typeface="Arial" panose="020B0604020202020204" pitchFamily="34" charset="0"/>
              </a:rPr>
              <a:t>harrassment</a:t>
            </a:r>
            <a:endParaRPr lang="en-GB" sz="2000" dirty="0">
              <a:solidFill>
                <a:srgbClr val="7030A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People with no recourse to public funds</a:t>
            </a:r>
          </a:p>
          <a:p>
            <a:pPr marL="914400" lvl="1"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Role of voluntary and community based groups</a:t>
            </a:r>
          </a:p>
          <a:p>
            <a:pPr marL="914400" lvl="1"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Does not specify the provision of refuge accommodation for women and children</a:t>
            </a:r>
          </a:p>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Year on year funding – little stability for commissioners and providers</a:t>
            </a:r>
          </a:p>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The timescale for implementation</a:t>
            </a:r>
          </a:p>
        </p:txBody>
      </p:sp>
    </p:spTree>
    <p:extLst>
      <p:ext uri="{BB962C8B-B14F-4D97-AF65-F5344CB8AC3E}">
        <p14:creationId xmlns:p14="http://schemas.microsoft.com/office/powerpoint/2010/main" val="80282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332" b="61086"/>
          <a:stretch/>
        </p:blipFill>
        <p:spPr>
          <a:xfrm>
            <a:off x="-29496" y="5045242"/>
            <a:ext cx="12240000" cy="182879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7092"/>
          <a:stretch/>
        </p:blipFill>
        <p:spPr>
          <a:xfrm>
            <a:off x="-29980" y="0"/>
            <a:ext cx="12240000" cy="9227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793" y="1295980"/>
            <a:ext cx="1613992" cy="585072"/>
          </a:xfrm>
          <a:prstGeom prst="rect">
            <a:avLst/>
          </a:prstGeom>
        </p:spPr>
      </p:pic>
      <p:sp>
        <p:nvSpPr>
          <p:cNvPr id="8" name="TextBox 7">
            <a:extLst>
              <a:ext uri="{FF2B5EF4-FFF2-40B4-BE49-F238E27FC236}">
                <a16:creationId xmlns:a16="http://schemas.microsoft.com/office/drawing/2014/main" id="{39C5AFF0-F69E-DB4F-9123-ADBF57CDE71C}"/>
              </a:ext>
            </a:extLst>
          </p:cNvPr>
          <p:cNvSpPr txBox="1"/>
          <p:nvPr/>
        </p:nvSpPr>
        <p:spPr>
          <a:xfrm>
            <a:off x="0" y="2303788"/>
            <a:ext cx="12192000" cy="1015663"/>
          </a:xfrm>
          <a:prstGeom prst="rect">
            <a:avLst/>
          </a:prstGeom>
          <a:noFill/>
        </p:spPr>
        <p:txBody>
          <a:bodyPr wrap="square" rtlCol="0">
            <a:spAutoFit/>
          </a:bodyPr>
          <a:lstStyle/>
          <a:p>
            <a:pPr algn="ctr"/>
            <a:r>
              <a:rPr lang="en-US" sz="6000" b="1" dirty="0">
                <a:solidFill>
                  <a:srgbClr val="7030A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6005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pic>
        <p:nvPicPr>
          <p:cNvPr id="12" name="Picture 11">
            <a:extLst>
              <a:ext uri="{FF2B5EF4-FFF2-40B4-BE49-F238E27FC236}">
                <a16:creationId xmlns:a16="http://schemas.microsoft.com/office/drawing/2014/main" id="{668A183C-7580-4801-83DA-283358BB3DCB}"/>
              </a:ext>
            </a:extLst>
          </p:cNvPr>
          <p:cNvPicPr>
            <a:picLocks noChangeAspect="1"/>
          </p:cNvPicPr>
          <p:nvPr/>
        </p:nvPicPr>
        <p:blipFill>
          <a:blip r:embed="rId4"/>
          <a:stretch>
            <a:fillRect/>
          </a:stretch>
        </p:blipFill>
        <p:spPr>
          <a:xfrm>
            <a:off x="670523" y="1825515"/>
            <a:ext cx="3070754" cy="2632075"/>
          </a:xfrm>
          <a:prstGeom prst="rect">
            <a:avLst/>
          </a:prstGeom>
        </p:spPr>
      </p:pic>
      <p:sp>
        <p:nvSpPr>
          <p:cNvPr id="3" name="Rectangle 2">
            <a:extLst>
              <a:ext uri="{FF2B5EF4-FFF2-40B4-BE49-F238E27FC236}">
                <a16:creationId xmlns:a16="http://schemas.microsoft.com/office/drawing/2014/main" id="{54386D38-CD0A-4199-9533-278C56B39D0E}"/>
              </a:ext>
            </a:extLst>
          </p:cNvPr>
          <p:cNvSpPr/>
          <p:nvPr/>
        </p:nvSpPr>
        <p:spPr>
          <a:xfrm>
            <a:off x="4359951" y="1855423"/>
            <a:ext cx="6926901" cy="2677656"/>
          </a:xfrm>
          <a:prstGeom prst="rect">
            <a:avLst/>
          </a:prstGeom>
        </p:spPr>
        <p:txBody>
          <a:bodyPr wrap="square">
            <a:spAutoFit/>
          </a:bodyPr>
          <a:lstStyle/>
          <a:p>
            <a:r>
              <a:rPr lang="en-GB" sz="2800" b="1" dirty="0">
                <a:solidFill>
                  <a:srgbClr val="7030A0"/>
                </a:solidFill>
                <a:latin typeface="Arial" panose="020B0604020202020204" pitchFamily="34" charset="0"/>
                <a:cs typeface="Arial" panose="020B0604020202020204" pitchFamily="34" charset="0"/>
              </a:rPr>
              <a:t>Anne Doyle</a:t>
            </a:r>
          </a:p>
          <a:p>
            <a:r>
              <a:rPr lang="en-GB" sz="2800" dirty="0">
                <a:solidFill>
                  <a:srgbClr val="7030A0"/>
                </a:solidFill>
                <a:latin typeface="Arial" panose="020B0604020202020204" pitchFamily="34" charset="0"/>
                <a:cs typeface="Arial" panose="020B0604020202020204" pitchFamily="34" charset="0"/>
              </a:rPr>
              <a:t>Commissioning and Contracts Manager</a:t>
            </a:r>
          </a:p>
          <a:p>
            <a:r>
              <a:rPr lang="en-GB" sz="2800" b="1" dirty="0">
                <a:solidFill>
                  <a:srgbClr val="7030A0"/>
                </a:solidFill>
                <a:latin typeface="Arial" panose="020B0604020202020204" pitchFamily="34" charset="0"/>
                <a:cs typeface="Arial" panose="020B0604020202020204" pitchFamily="34" charset="0"/>
              </a:rPr>
              <a:t>Specialism:</a:t>
            </a:r>
            <a:r>
              <a:rPr lang="en-GB" sz="2800" dirty="0">
                <a:solidFill>
                  <a:srgbClr val="7030A0"/>
                </a:solidFill>
                <a:latin typeface="Arial" panose="020B0604020202020204" pitchFamily="34" charset="0"/>
                <a:cs typeface="Arial" panose="020B0604020202020204" pitchFamily="34" charset="0"/>
              </a:rPr>
              <a:t> Homelessness and domestic abuse</a:t>
            </a:r>
          </a:p>
          <a:p>
            <a:r>
              <a:rPr lang="en-GB" sz="2800" b="1" dirty="0">
                <a:solidFill>
                  <a:srgbClr val="7030A0"/>
                </a:solidFill>
                <a:latin typeface="Arial" panose="020B0604020202020204" pitchFamily="34" charset="0"/>
                <a:cs typeface="Arial" panose="020B0604020202020204" pitchFamily="34" charset="0"/>
              </a:rPr>
              <a:t>Organisation: Liverpool City Council</a:t>
            </a:r>
          </a:p>
          <a:p>
            <a:r>
              <a:rPr lang="en-GB" sz="2800" b="1" dirty="0">
                <a:solidFill>
                  <a:srgbClr val="7030A0"/>
                </a:solidFill>
                <a:latin typeface="Arial" panose="020B0604020202020204" pitchFamily="34" charset="0"/>
                <a:cs typeface="Arial" panose="020B0604020202020204" pitchFamily="34" charset="0"/>
              </a:rPr>
              <a:t>Contact: </a:t>
            </a:r>
            <a:r>
              <a:rPr lang="en-GB" sz="2800" dirty="0">
                <a:solidFill>
                  <a:srgbClr val="7030A0"/>
                </a:solidFill>
                <a:latin typeface="Arial" panose="020B0604020202020204" pitchFamily="34" charset="0"/>
                <a:cs typeface="Arial" panose="020B0604020202020204" pitchFamily="34" charset="0"/>
              </a:rPr>
              <a:t>anne.doyle@liverpool.gov.uk</a:t>
            </a:r>
            <a:endParaRPr lang="en-GB" sz="2800" dirty="0">
              <a:solidFill>
                <a:srgbClr val="7030A0"/>
              </a:solidFill>
            </a:endParaRPr>
          </a:p>
        </p:txBody>
      </p:sp>
    </p:spTree>
    <p:extLst>
      <p:ext uri="{BB962C8B-B14F-4D97-AF65-F5344CB8AC3E}">
        <p14:creationId xmlns:p14="http://schemas.microsoft.com/office/powerpoint/2010/main" val="116649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10" name="TextBox 9">
            <a:extLst>
              <a:ext uri="{FF2B5EF4-FFF2-40B4-BE49-F238E27FC236}">
                <a16:creationId xmlns:a16="http://schemas.microsoft.com/office/drawing/2014/main" id="{2EB32878-7FB3-4644-AB47-CD26AF0A4CD5}"/>
              </a:ext>
            </a:extLst>
          </p:cNvPr>
          <p:cNvSpPr txBox="1"/>
          <p:nvPr/>
        </p:nvSpPr>
        <p:spPr>
          <a:xfrm>
            <a:off x="574825" y="936000"/>
            <a:ext cx="10630490" cy="4339650"/>
          </a:xfrm>
          <a:prstGeom prst="rect">
            <a:avLst/>
          </a:prstGeom>
          <a:noFill/>
        </p:spPr>
        <p:txBody>
          <a:bodyPr wrap="square" lIns="0" tIns="0" rIns="0" bIns="0" rtlCol="0">
            <a:spAutoFit/>
          </a:bodyPr>
          <a:lstStyle/>
          <a:p>
            <a:pPr>
              <a:spcAft>
                <a:spcPts val="2400"/>
              </a:spcAft>
            </a:pPr>
            <a:r>
              <a:rPr lang="en-US" sz="5000" b="1" dirty="0">
                <a:solidFill>
                  <a:srgbClr val="7030A0"/>
                </a:solidFill>
                <a:latin typeface="Arial" panose="020B0604020202020204" pitchFamily="34" charset="0"/>
                <a:cs typeface="Arial" panose="020B0604020202020204" pitchFamily="34" charset="0"/>
              </a:rPr>
              <a:t>Overview of presentation</a:t>
            </a:r>
          </a:p>
          <a:p>
            <a:pPr marL="457200" indent="-457200">
              <a:spcAft>
                <a:spcPts val="1200"/>
              </a:spcAft>
              <a:buClr>
                <a:srgbClr val="E65481"/>
              </a:buClr>
              <a:buFont typeface="Arial" panose="020B0604020202020204" pitchFamily="34" charset="0"/>
              <a:buChar char="•"/>
            </a:pPr>
            <a:r>
              <a:rPr lang="en-GB" sz="2400" dirty="0">
                <a:solidFill>
                  <a:srgbClr val="7030A0"/>
                </a:solidFill>
                <a:latin typeface="Arial" charset="0"/>
                <a:cs typeface="Arial" charset="0"/>
              </a:rPr>
              <a:t>The Domestic Abuse bill was enacted into law on the 30th April 2021 setting out a range of reforms across criminal justice, the family courts, housing, and health.</a:t>
            </a:r>
          </a:p>
          <a:p>
            <a:pPr marL="457200" indent="-457200">
              <a:spcAft>
                <a:spcPts val="1200"/>
              </a:spcAft>
              <a:buClr>
                <a:srgbClr val="E65481"/>
              </a:buClr>
              <a:buFont typeface="Arial" panose="020B0604020202020204" pitchFamily="34" charset="0"/>
              <a:buChar char="•"/>
            </a:pPr>
            <a:r>
              <a:rPr lang="en-GB" sz="2400" dirty="0">
                <a:solidFill>
                  <a:srgbClr val="7030A0"/>
                </a:solidFill>
                <a:latin typeface="Arial" charset="0"/>
                <a:cs typeface="Arial" charset="0"/>
              </a:rPr>
              <a:t>The purpose of this presentation is to set out the new duties associated with the Domestic Abuse Act and Liverpool City Council’s (LCC) response for the aspects of the Act which are our specific responsibility.</a:t>
            </a:r>
          </a:p>
          <a:p>
            <a:pPr marL="457200" indent="-457200">
              <a:spcAft>
                <a:spcPts val="1200"/>
              </a:spcAft>
              <a:buClr>
                <a:srgbClr val="E65481"/>
              </a:buClr>
              <a:buFont typeface="Arial" panose="020B0604020202020204" pitchFamily="34" charset="0"/>
              <a:buChar char="•"/>
            </a:pPr>
            <a:r>
              <a:rPr lang="en-GB" sz="2400" dirty="0">
                <a:solidFill>
                  <a:srgbClr val="7030A0"/>
                </a:solidFill>
                <a:latin typeface="Arial" charset="0"/>
                <a:cs typeface="Arial" charset="0"/>
              </a:rPr>
              <a:t>Current provision, findings of our needs assessment, Safe Accommodation Strategy, new funding, and challenges</a:t>
            </a:r>
          </a:p>
        </p:txBody>
      </p:sp>
    </p:spTree>
    <p:extLst>
      <p:ext uri="{BB962C8B-B14F-4D97-AF65-F5344CB8AC3E}">
        <p14:creationId xmlns:p14="http://schemas.microsoft.com/office/powerpoint/2010/main" val="15170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10" name="TextBox 9">
            <a:extLst>
              <a:ext uri="{FF2B5EF4-FFF2-40B4-BE49-F238E27FC236}">
                <a16:creationId xmlns:a16="http://schemas.microsoft.com/office/drawing/2014/main" id="{2EB32878-7FB3-4644-AB47-CD26AF0A4CD5}"/>
              </a:ext>
            </a:extLst>
          </p:cNvPr>
          <p:cNvSpPr txBox="1"/>
          <p:nvPr/>
        </p:nvSpPr>
        <p:spPr>
          <a:xfrm>
            <a:off x="226243" y="814301"/>
            <a:ext cx="10944519" cy="5109091"/>
          </a:xfrm>
          <a:prstGeom prst="rect">
            <a:avLst/>
          </a:prstGeom>
          <a:noFill/>
        </p:spPr>
        <p:txBody>
          <a:bodyPr wrap="square" lIns="0" tIns="0" rIns="0" bIns="0" rtlCol="0">
            <a:spAutoFit/>
          </a:bodyPr>
          <a:lstStyle/>
          <a:p>
            <a:pPr>
              <a:spcAft>
                <a:spcPts val="2400"/>
              </a:spcAft>
            </a:pPr>
            <a:r>
              <a:rPr lang="en-GB" sz="3600" b="1" dirty="0">
                <a:solidFill>
                  <a:srgbClr val="7030A0"/>
                </a:solidFill>
                <a:latin typeface="Arial" panose="020B0604020202020204" pitchFamily="34" charset="0"/>
                <a:cs typeface="Arial" panose="020B0604020202020204" pitchFamily="34" charset="0"/>
              </a:rPr>
              <a:t>The Domestic Abuse Act sets out clear duties both for national and local government as follows:</a:t>
            </a:r>
          </a:p>
          <a:p>
            <a:pPr marL="457200" indent="-457200">
              <a:spcAft>
                <a:spcPts val="1200"/>
              </a:spcAft>
              <a:buClr>
                <a:srgbClr val="E65481"/>
              </a:buClr>
              <a:buFont typeface="+mj-lt"/>
              <a:buAutoNum type="arabicPeriod"/>
            </a:pPr>
            <a:r>
              <a:rPr lang="en-GB" sz="2000" dirty="0">
                <a:solidFill>
                  <a:srgbClr val="7030A0"/>
                </a:solidFill>
                <a:latin typeface="Arial" charset="0"/>
                <a:cs typeface="Arial" charset="0"/>
              </a:rPr>
              <a:t>A legal definition of domestic violence that acknowledges children as victims.</a:t>
            </a:r>
          </a:p>
          <a:p>
            <a:pPr marL="457200" indent="-457200">
              <a:spcAft>
                <a:spcPts val="1200"/>
              </a:spcAft>
              <a:buClr>
                <a:srgbClr val="E65481"/>
              </a:buClr>
              <a:buFont typeface="+mj-lt"/>
              <a:buAutoNum type="arabicPeriod"/>
            </a:pPr>
            <a:r>
              <a:rPr lang="en-GB" sz="2000" dirty="0">
                <a:solidFill>
                  <a:srgbClr val="7030A0"/>
                </a:solidFill>
                <a:latin typeface="Arial" charset="0"/>
                <a:cs typeface="Arial" charset="0"/>
              </a:rPr>
              <a:t>A national Domestic Abuse Commissioner who will advocate for victims / survivors and life-saving domestic violence services.</a:t>
            </a:r>
          </a:p>
          <a:p>
            <a:pPr marL="457200" indent="-457200">
              <a:spcAft>
                <a:spcPts val="1200"/>
              </a:spcAft>
              <a:buClr>
                <a:srgbClr val="E65481"/>
              </a:buClr>
              <a:buFont typeface="+mj-lt"/>
              <a:buAutoNum type="arabicPeriod"/>
            </a:pPr>
            <a:r>
              <a:rPr lang="en-GB" sz="2000" dirty="0">
                <a:solidFill>
                  <a:srgbClr val="7030A0"/>
                </a:solidFill>
                <a:latin typeface="Arial" charset="0"/>
                <a:cs typeface="Arial" charset="0"/>
              </a:rPr>
              <a:t>A legal duty for local authorities to provide “safe housing” and support for victims / survivors.</a:t>
            </a:r>
          </a:p>
          <a:p>
            <a:pPr marL="457200" indent="-457200">
              <a:spcAft>
                <a:spcPts val="1200"/>
              </a:spcAft>
              <a:buClr>
                <a:srgbClr val="E65481"/>
              </a:buClr>
              <a:buFont typeface="+mj-lt"/>
              <a:buAutoNum type="arabicPeriod"/>
            </a:pPr>
            <a:r>
              <a:rPr lang="en-GB" sz="2000" dirty="0">
                <a:solidFill>
                  <a:srgbClr val="7030A0"/>
                </a:solidFill>
                <a:latin typeface="Arial" charset="0"/>
                <a:cs typeface="Arial" charset="0"/>
              </a:rPr>
              <a:t>New safeguards for victims / survivors in family and civil courts, including a prohibition on abusers cross-examining their victims, and a prohibition on abusers interrogating their victims.</a:t>
            </a:r>
          </a:p>
          <a:p>
            <a:pPr marL="457200" indent="-457200">
              <a:spcAft>
                <a:spcPts val="1200"/>
              </a:spcAft>
              <a:buClr>
                <a:srgbClr val="E65481"/>
              </a:buClr>
              <a:buFont typeface="Arial" panose="020B0604020202020204" pitchFamily="34" charset="0"/>
              <a:buChar char="•"/>
            </a:pPr>
            <a:endParaRPr lang="en-GB" sz="2400" b="1" dirty="0">
              <a:solidFill>
                <a:srgbClr val="7030A0"/>
              </a:solidFill>
              <a:latin typeface="Arial" charset="0"/>
              <a:cs typeface="Arial" charset="0"/>
            </a:endParaRPr>
          </a:p>
        </p:txBody>
      </p:sp>
    </p:spTree>
    <p:extLst>
      <p:ext uri="{BB962C8B-B14F-4D97-AF65-F5344CB8AC3E}">
        <p14:creationId xmlns:p14="http://schemas.microsoft.com/office/powerpoint/2010/main" val="20750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10" name="TextBox 9">
            <a:extLst>
              <a:ext uri="{FF2B5EF4-FFF2-40B4-BE49-F238E27FC236}">
                <a16:creationId xmlns:a16="http://schemas.microsoft.com/office/drawing/2014/main" id="{2EB32878-7FB3-4644-AB47-CD26AF0A4CD5}"/>
              </a:ext>
            </a:extLst>
          </p:cNvPr>
          <p:cNvSpPr txBox="1"/>
          <p:nvPr/>
        </p:nvSpPr>
        <p:spPr>
          <a:xfrm>
            <a:off x="226243" y="814301"/>
            <a:ext cx="10944519" cy="5078313"/>
          </a:xfrm>
          <a:prstGeom prst="rect">
            <a:avLst/>
          </a:prstGeom>
          <a:noFill/>
        </p:spPr>
        <p:txBody>
          <a:bodyPr wrap="square" lIns="0" tIns="0" rIns="0" bIns="0" rtlCol="0">
            <a:spAutoFit/>
          </a:bodyPr>
          <a:lstStyle/>
          <a:p>
            <a:pPr>
              <a:spcAft>
                <a:spcPts val="2400"/>
              </a:spcAft>
            </a:pPr>
            <a:r>
              <a:rPr lang="en-GB" sz="3600" b="1" dirty="0">
                <a:solidFill>
                  <a:srgbClr val="7030A0"/>
                </a:solidFill>
                <a:latin typeface="Arial" panose="020B0604020202020204" pitchFamily="34" charset="0"/>
                <a:cs typeface="Arial" panose="020B0604020202020204" pitchFamily="34" charset="0"/>
              </a:rPr>
              <a:t>Duties continued:</a:t>
            </a:r>
          </a:p>
          <a:p>
            <a:pPr>
              <a:spcAft>
                <a:spcPts val="1200"/>
              </a:spcAft>
              <a:buClr>
                <a:srgbClr val="E65481"/>
              </a:buClr>
            </a:pPr>
            <a:r>
              <a:rPr lang="en-GB" sz="2000" dirty="0">
                <a:solidFill>
                  <a:srgbClr val="7030A0"/>
                </a:solidFill>
                <a:latin typeface="Arial" charset="0"/>
                <a:cs typeface="Arial" charset="0"/>
              </a:rPr>
              <a:t>5</a:t>
            </a:r>
            <a:r>
              <a:rPr lang="en-GB" sz="2000" b="1" dirty="0">
                <a:solidFill>
                  <a:srgbClr val="7030A0"/>
                </a:solidFill>
                <a:latin typeface="Arial" charset="0"/>
                <a:cs typeface="Arial" charset="0"/>
              </a:rPr>
              <a:t>.	</a:t>
            </a:r>
            <a:r>
              <a:rPr lang="en-GB" sz="2000" dirty="0">
                <a:solidFill>
                  <a:srgbClr val="7030A0"/>
                </a:solidFill>
                <a:latin typeface="Arial" charset="0"/>
                <a:cs typeface="Arial" charset="0"/>
              </a:rPr>
              <a:t>New criminal offences, such as coercive control after a divorce, non-fatal 	strangling, and 	threatening to reveal private sexual photographs.</a:t>
            </a:r>
          </a:p>
          <a:p>
            <a:pPr>
              <a:spcAft>
                <a:spcPts val="1200"/>
              </a:spcAft>
              <a:buClr>
                <a:srgbClr val="E65481"/>
              </a:buClr>
            </a:pPr>
            <a:r>
              <a:rPr lang="en-GB" sz="2000" dirty="0">
                <a:solidFill>
                  <a:srgbClr val="7030A0"/>
                </a:solidFill>
                <a:latin typeface="Arial" charset="0"/>
                <a:cs typeface="Arial" charset="0"/>
              </a:rPr>
              <a:t>6.	The employment of the defence of "rough sex" by abusers is prohibited.</a:t>
            </a:r>
          </a:p>
          <a:p>
            <a:pPr>
              <a:spcAft>
                <a:spcPts val="1200"/>
              </a:spcAft>
              <a:buClr>
                <a:srgbClr val="E65481"/>
              </a:buClr>
            </a:pPr>
            <a:r>
              <a:rPr lang="en-GB" sz="2000" dirty="0">
                <a:solidFill>
                  <a:srgbClr val="7030A0"/>
                </a:solidFill>
                <a:latin typeface="Arial" charset="0"/>
                <a:cs typeface="Arial" charset="0"/>
              </a:rPr>
              <a:t>7.	Ensure that all victims / survivors are given priority need if presenting as homeless 	and will be able to maintain a secure tenancy in social housing if they need to flee 	an abuser.</a:t>
            </a:r>
          </a:p>
          <a:p>
            <a:pPr>
              <a:spcAft>
                <a:spcPts val="1200"/>
              </a:spcAft>
              <a:buClr>
                <a:srgbClr val="E65481"/>
              </a:buClr>
            </a:pPr>
            <a:r>
              <a:rPr lang="en-GB" sz="2000" dirty="0">
                <a:solidFill>
                  <a:srgbClr val="7030A0"/>
                </a:solidFill>
                <a:latin typeface="Arial" charset="0"/>
                <a:cs typeface="Arial" charset="0"/>
              </a:rPr>
              <a:t>8.	GPs are prohibited from charging for medical evidence of domestic violence.</a:t>
            </a:r>
          </a:p>
          <a:p>
            <a:pPr>
              <a:spcAft>
                <a:spcPts val="1200"/>
              </a:spcAft>
              <a:buClr>
                <a:srgbClr val="E65481"/>
              </a:buClr>
            </a:pPr>
            <a:r>
              <a:rPr lang="en-GB" sz="2000" dirty="0">
                <a:solidFill>
                  <a:srgbClr val="7030A0"/>
                </a:solidFill>
                <a:latin typeface="Arial" charset="0"/>
                <a:cs typeface="Arial" charset="0"/>
              </a:rPr>
              <a:t>9.	A requirement that the government create a code of practice outlining how data is 	exchanged between the public services that victims / survivors report to (such as 	the 	police) and immigration enforcement.</a:t>
            </a:r>
          </a:p>
          <a:p>
            <a:pPr marL="457200" indent="-457200">
              <a:spcAft>
                <a:spcPts val="1200"/>
              </a:spcAft>
              <a:buClr>
                <a:srgbClr val="E65481"/>
              </a:buClr>
              <a:buFont typeface="Arial" panose="020B0604020202020204" pitchFamily="34" charset="0"/>
              <a:buChar char="•"/>
            </a:pPr>
            <a:endParaRPr lang="en-GB" sz="2400" b="1" dirty="0">
              <a:solidFill>
                <a:srgbClr val="7030A0"/>
              </a:solidFill>
              <a:latin typeface="Arial" charset="0"/>
              <a:cs typeface="Arial" charset="0"/>
            </a:endParaRPr>
          </a:p>
        </p:txBody>
      </p:sp>
    </p:spTree>
    <p:extLst>
      <p:ext uri="{BB962C8B-B14F-4D97-AF65-F5344CB8AC3E}">
        <p14:creationId xmlns:p14="http://schemas.microsoft.com/office/powerpoint/2010/main" val="35367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2" name="TextBox 1">
            <a:extLst>
              <a:ext uri="{FF2B5EF4-FFF2-40B4-BE49-F238E27FC236}">
                <a16:creationId xmlns:a16="http://schemas.microsoft.com/office/drawing/2014/main" id="{06E52200-CFC7-4994-B53B-0E006C4523F1}"/>
              </a:ext>
            </a:extLst>
          </p:cNvPr>
          <p:cNvSpPr txBox="1"/>
          <p:nvPr/>
        </p:nvSpPr>
        <p:spPr>
          <a:xfrm>
            <a:off x="134943" y="643596"/>
            <a:ext cx="9436231" cy="1200329"/>
          </a:xfrm>
          <a:prstGeom prst="rect">
            <a:avLst/>
          </a:prstGeom>
          <a:noFill/>
        </p:spPr>
        <p:txBody>
          <a:bodyPr wrap="square" rtlCol="0">
            <a:spAutoFit/>
          </a:bodyPr>
          <a:lstStyle/>
          <a:p>
            <a:r>
              <a:rPr lang="en-GB" altLang="en-US" sz="3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Liverpool City Council’s responsibilities in respect of the Act</a:t>
            </a:r>
            <a:endParaRPr lang="en-GB" sz="3600" b="1" dirty="0">
              <a:solidFill>
                <a:srgbClr val="7030A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BF74425-BA95-4C1C-8701-7CCAB0EA1D50}"/>
              </a:ext>
            </a:extLst>
          </p:cNvPr>
          <p:cNvSpPr txBox="1"/>
          <p:nvPr/>
        </p:nvSpPr>
        <p:spPr>
          <a:xfrm>
            <a:off x="134943" y="2227461"/>
            <a:ext cx="11067068" cy="3477875"/>
          </a:xfrm>
          <a:prstGeom prst="rect">
            <a:avLst/>
          </a:prstGeom>
          <a:noFill/>
        </p:spPr>
        <p:txBody>
          <a:bodyPr wrap="square" rtlCol="0">
            <a:spAutoFit/>
          </a:bodyPr>
          <a:lstStyle/>
          <a:p>
            <a:r>
              <a:rPr lang="en-GB" sz="2000" dirty="0">
                <a:solidFill>
                  <a:srgbClr val="7030A0"/>
                </a:solidFill>
                <a:latin typeface="Arial" panose="020B0604020202020204" pitchFamily="34" charset="0"/>
                <a:cs typeface="Arial" panose="020B0604020202020204" pitchFamily="34" charset="0"/>
              </a:rPr>
              <a:t>1.	To appoint a multi-agency Domestic Abuse Local Partnership Board which it will consult 	as it performs certain specified functions as follows:</a:t>
            </a:r>
          </a:p>
          <a:p>
            <a:r>
              <a:rPr lang="en-GB" sz="2000" dirty="0">
                <a:solidFill>
                  <a:srgbClr val="7030A0"/>
                </a:solidFill>
                <a:latin typeface="Arial" panose="020B0604020202020204" pitchFamily="34" charset="0"/>
                <a:cs typeface="Arial" panose="020B0604020202020204" pitchFamily="34" charset="0"/>
              </a:rPr>
              <a:t>	a.	Complete a needs assessment to assess the need for accommodation-based 		domestic abuse support for all victims / survivors in our area, including those 		who require cross-border support</a:t>
            </a:r>
          </a:p>
          <a:p>
            <a:r>
              <a:rPr lang="en-GB" sz="2000" dirty="0">
                <a:solidFill>
                  <a:srgbClr val="7030A0"/>
                </a:solidFill>
                <a:latin typeface="Arial" panose="020B0604020202020204" pitchFamily="34" charset="0"/>
                <a:cs typeface="Arial" panose="020B0604020202020204" pitchFamily="34" charset="0"/>
              </a:rPr>
              <a:t>	b.	Develop and publish a draft strategy for the provision of such support to cover 		their locality, having regard to the need’s assessment by October 31st, 2021</a:t>
            </a:r>
          </a:p>
          <a:p>
            <a:r>
              <a:rPr lang="en-GB" sz="2000" dirty="0">
                <a:solidFill>
                  <a:srgbClr val="7030A0"/>
                </a:solidFill>
                <a:latin typeface="Arial" panose="020B0604020202020204" pitchFamily="34" charset="0"/>
                <a:cs typeface="Arial" panose="020B0604020202020204" pitchFamily="34" charset="0"/>
              </a:rPr>
              <a:t>	c.	Give effect to the strategy (through commissioning / de-commissioning 			decisions) and monitor and evaluate the effectiveness of the strategy</a:t>
            </a:r>
          </a:p>
          <a:p>
            <a:r>
              <a:rPr lang="en-GB" sz="2000" dirty="0">
                <a:solidFill>
                  <a:srgbClr val="7030A0"/>
                </a:solidFill>
                <a:latin typeface="Arial" panose="020B0604020202020204" pitchFamily="34" charset="0"/>
                <a:cs typeface="Arial" panose="020B0604020202020204" pitchFamily="34" charset="0"/>
              </a:rPr>
              <a:t>	d.	Report back to central government</a:t>
            </a:r>
          </a:p>
          <a:p>
            <a:endParaRPr lang="en-GB" sz="2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55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2" name="TextBox 1">
            <a:extLst>
              <a:ext uri="{FF2B5EF4-FFF2-40B4-BE49-F238E27FC236}">
                <a16:creationId xmlns:a16="http://schemas.microsoft.com/office/drawing/2014/main" id="{06E52200-CFC7-4994-B53B-0E006C4523F1}"/>
              </a:ext>
            </a:extLst>
          </p:cNvPr>
          <p:cNvSpPr txBox="1"/>
          <p:nvPr/>
        </p:nvSpPr>
        <p:spPr>
          <a:xfrm>
            <a:off x="370788" y="643596"/>
            <a:ext cx="9436231" cy="1200329"/>
          </a:xfrm>
          <a:prstGeom prst="rect">
            <a:avLst/>
          </a:prstGeom>
          <a:noFill/>
        </p:spPr>
        <p:txBody>
          <a:bodyPr wrap="square" rtlCol="0">
            <a:spAutoFit/>
          </a:bodyPr>
          <a:lstStyle/>
          <a:p>
            <a:r>
              <a:rPr lang="en-GB" altLang="en-US" sz="3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Liverpool City Council’s responsibilities in respect of the Act</a:t>
            </a:r>
            <a:endParaRPr lang="en-GB" sz="3600" b="1" dirty="0">
              <a:solidFill>
                <a:srgbClr val="7030A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BF74425-BA95-4C1C-8701-7CCAB0EA1D50}"/>
              </a:ext>
            </a:extLst>
          </p:cNvPr>
          <p:cNvSpPr txBox="1"/>
          <p:nvPr/>
        </p:nvSpPr>
        <p:spPr>
          <a:xfrm>
            <a:off x="134943" y="2299469"/>
            <a:ext cx="11067068" cy="1323439"/>
          </a:xfrm>
          <a:prstGeom prst="rect">
            <a:avLst/>
          </a:prstGeom>
          <a:noFill/>
        </p:spPr>
        <p:txBody>
          <a:bodyPr wrap="square" rtlCol="0">
            <a:spAutoFit/>
          </a:bodyPr>
          <a:lstStyle/>
          <a:p>
            <a:pPr marL="914400" lvl="1" indent="-457200">
              <a:buAutoNum type="arabicPeriod" startAt="2"/>
            </a:pPr>
            <a:r>
              <a:rPr lang="en-GB" sz="2000" dirty="0">
                <a:solidFill>
                  <a:srgbClr val="7030A0"/>
                </a:solidFill>
                <a:latin typeface="Arial" panose="020B0604020202020204" pitchFamily="34" charset="0"/>
                <a:cs typeface="Arial" panose="020B0604020202020204" pitchFamily="34" charset="0"/>
              </a:rPr>
              <a:t>Provide safe accommodation as identified through the need’s assessment</a:t>
            </a:r>
          </a:p>
          <a:p>
            <a:pPr lvl="1"/>
            <a:endParaRPr lang="en-GB" sz="2000" dirty="0">
              <a:solidFill>
                <a:srgbClr val="7030A0"/>
              </a:solidFill>
              <a:latin typeface="Arial" panose="020B0604020202020204" pitchFamily="34" charset="0"/>
              <a:cs typeface="Arial" panose="020B0604020202020204" pitchFamily="34" charset="0"/>
            </a:endParaRPr>
          </a:p>
          <a:p>
            <a:pPr lvl="1"/>
            <a:r>
              <a:rPr lang="en-GB" sz="2000" dirty="0">
                <a:solidFill>
                  <a:srgbClr val="7030A0"/>
                </a:solidFill>
                <a:latin typeface="Arial" panose="020B0604020202020204" pitchFamily="34" charset="0"/>
                <a:cs typeface="Arial" panose="020B0604020202020204" pitchFamily="34" charset="0"/>
              </a:rPr>
              <a:t>3.	Ensure priority need is given to all victims / survivors of domestic abuse when / if they 	present as homeless</a:t>
            </a:r>
          </a:p>
        </p:txBody>
      </p:sp>
    </p:spTree>
    <p:extLst>
      <p:ext uri="{BB962C8B-B14F-4D97-AF65-F5344CB8AC3E}">
        <p14:creationId xmlns:p14="http://schemas.microsoft.com/office/powerpoint/2010/main" val="267391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11" name="Title 2">
            <a:extLst>
              <a:ext uri="{FF2B5EF4-FFF2-40B4-BE49-F238E27FC236}">
                <a16:creationId xmlns:a16="http://schemas.microsoft.com/office/drawing/2014/main" id="{9E0FBEB5-AA11-427E-B816-893B0B47B7A5}"/>
              </a:ext>
            </a:extLst>
          </p:cNvPr>
          <p:cNvSpPr>
            <a:spLocks noGrp="1" noChangeArrowheads="1"/>
          </p:cNvSpPr>
          <p:nvPr>
            <p:ph type="title"/>
          </p:nvPr>
        </p:nvSpPr>
        <p:spPr bwMode="auto">
          <a:xfrm>
            <a:off x="323850" y="689937"/>
            <a:ext cx="6550025" cy="49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36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Current provision</a:t>
            </a:r>
          </a:p>
        </p:txBody>
      </p:sp>
      <p:sp>
        <p:nvSpPr>
          <p:cNvPr id="2" name="TextBox 1">
            <a:extLst>
              <a:ext uri="{FF2B5EF4-FFF2-40B4-BE49-F238E27FC236}">
                <a16:creationId xmlns:a16="http://schemas.microsoft.com/office/drawing/2014/main" id="{41F24516-E162-48BA-BD34-1A6CEA4D5C36}"/>
              </a:ext>
            </a:extLst>
          </p:cNvPr>
          <p:cNvSpPr txBox="1"/>
          <p:nvPr/>
        </p:nvSpPr>
        <p:spPr>
          <a:xfrm>
            <a:off x="395925" y="1600381"/>
            <a:ext cx="10765411" cy="3293209"/>
          </a:xfrm>
          <a:prstGeom prst="rect">
            <a:avLst/>
          </a:prstGeom>
          <a:noFill/>
        </p:spPr>
        <p:txBody>
          <a:bodyPr wrap="square" rtlCol="0">
            <a:spAutoFit/>
          </a:bodyPr>
          <a:lstStyle/>
          <a:p>
            <a:r>
              <a:rPr lang="en-GB" sz="2000" dirty="0">
                <a:solidFill>
                  <a:srgbClr val="7030A0"/>
                </a:solidFill>
                <a:latin typeface="Arial" panose="020B0604020202020204" pitchFamily="34" charset="0"/>
                <a:cs typeface="Arial" panose="020B0604020202020204" pitchFamily="34" charset="0"/>
              </a:rPr>
              <a:t>Funded from Liverpool City Council core budget:</a:t>
            </a:r>
          </a:p>
          <a:p>
            <a:endParaRPr lang="en-GB" sz="2000" dirty="0">
              <a:solidFill>
                <a:srgbClr val="7030A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2 refuges for women and children with a total of 27 self – contained flats or houses of accommodation</a:t>
            </a:r>
          </a:p>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1 BAME refuge for women and children with 6 self-contained apartments</a:t>
            </a:r>
          </a:p>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Independent Domestic Violence Advisers (IDVA) – uses a myriad of funding to support this service </a:t>
            </a:r>
          </a:p>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Small range of other services using short term funding</a:t>
            </a:r>
          </a:p>
          <a:p>
            <a:pPr marL="457200" indent="-457200">
              <a:buFont typeface="Arial" panose="020B0604020202020204" pitchFamily="34" charset="0"/>
              <a:buChar char="•"/>
            </a:pPr>
            <a:r>
              <a:rPr lang="en-GB" sz="2000" dirty="0">
                <a:solidFill>
                  <a:srgbClr val="7030A0"/>
                </a:solidFill>
                <a:latin typeface="Arial" panose="020B0604020202020204" pitchFamily="34" charset="0"/>
                <a:cs typeface="Arial" panose="020B0604020202020204" pitchFamily="34" charset="0"/>
              </a:rPr>
              <a:t>Pilot project – Respite Rooms – funded by DLUHC</a:t>
            </a:r>
          </a:p>
          <a:p>
            <a:endParaRPr lang="en-GB" sz="2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37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33704" y="0"/>
            <a:ext cx="1906296" cy="936000"/>
          </a:xfrm>
          <a:prstGeom prst="rect">
            <a:avLst/>
          </a:prstGeom>
          <a:solidFill>
            <a:schemeClr val="bg1"/>
          </a:solidFill>
        </p:spPr>
        <p:txBody>
          <a:bodyPr wrap="square" rtlCol="0">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183" y="788312"/>
            <a:ext cx="1613992" cy="58507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92148"/>
          <a:stretch/>
        </p:blipFill>
        <p:spPr>
          <a:xfrm>
            <a:off x="0" y="0"/>
            <a:ext cx="12240000" cy="56131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8082" b="76024"/>
          <a:stretch/>
        </p:blipFill>
        <p:spPr>
          <a:xfrm>
            <a:off x="0" y="5721790"/>
            <a:ext cx="12240000" cy="1136210"/>
          </a:xfrm>
          <a:prstGeom prst="rect">
            <a:avLst/>
          </a:prstGeom>
        </p:spPr>
      </p:pic>
      <p:sp>
        <p:nvSpPr>
          <p:cNvPr id="3" name="TextBox 2">
            <a:extLst>
              <a:ext uri="{FF2B5EF4-FFF2-40B4-BE49-F238E27FC236}">
                <a16:creationId xmlns:a16="http://schemas.microsoft.com/office/drawing/2014/main" id="{D09141C9-B106-4E8D-BCD6-50D794FE8075}"/>
              </a:ext>
            </a:extLst>
          </p:cNvPr>
          <p:cNvSpPr txBox="1"/>
          <p:nvPr/>
        </p:nvSpPr>
        <p:spPr>
          <a:xfrm>
            <a:off x="263951" y="788312"/>
            <a:ext cx="9568206" cy="584775"/>
          </a:xfrm>
          <a:prstGeom prst="rect">
            <a:avLst/>
          </a:prstGeom>
          <a:noFill/>
        </p:spPr>
        <p:txBody>
          <a:bodyPr wrap="square" rtlCol="0">
            <a:spAutoFit/>
          </a:bodyPr>
          <a:lstStyle/>
          <a:p>
            <a:r>
              <a:rPr lang="en-GB" sz="3200" b="1" dirty="0">
                <a:solidFill>
                  <a:srgbClr val="7030A0"/>
                </a:solidFill>
                <a:latin typeface="Arial" panose="020B0604020202020204" pitchFamily="34" charset="0"/>
                <a:cs typeface="Arial" panose="020B0604020202020204" pitchFamily="34" charset="0"/>
              </a:rPr>
              <a:t>Needs assessment findings June 2021</a:t>
            </a:r>
          </a:p>
        </p:txBody>
      </p:sp>
      <p:sp>
        <p:nvSpPr>
          <p:cNvPr id="6" name="TextBox 5">
            <a:extLst>
              <a:ext uri="{FF2B5EF4-FFF2-40B4-BE49-F238E27FC236}">
                <a16:creationId xmlns:a16="http://schemas.microsoft.com/office/drawing/2014/main" id="{FE48B5CC-4BC7-4C19-90B5-80F4552BA91B}"/>
              </a:ext>
            </a:extLst>
          </p:cNvPr>
          <p:cNvSpPr txBox="1"/>
          <p:nvPr/>
        </p:nvSpPr>
        <p:spPr>
          <a:xfrm>
            <a:off x="424206" y="1600084"/>
            <a:ext cx="11274458" cy="424731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Insufficient safe accommodation for victims / survivors*</a:t>
            </a:r>
          </a:p>
          <a:p>
            <a:pPr marL="742950" lvl="1"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Women with children</a:t>
            </a:r>
          </a:p>
          <a:p>
            <a:pPr marL="742950" lvl="1"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Single women</a:t>
            </a:r>
          </a:p>
          <a:p>
            <a:pPr marL="742950" lvl="1"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Women with complex needs</a:t>
            </a:r>
          </a:p>
          <a:p>
            <a:pPr marL="742950" lvl="1"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Men</a:t>
            </a:r>
          </a:p>
          <a:p>
            <a:pPr marL="742950" lvl="1"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LGBTQ+ </a:t>
            </a:r>
          </a:p>
          <a:p>
            <a:pPr marL="742950" lvl="1"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People fleeing honour based violence</a:t>
            </a: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It is difficult to access services</a:t>
            </a: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At times there is no where safe to go when waiting for accommodation based services</a:t>
            </a: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Increasing complexity of need</a:t>
            </a: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Lack of funding for community and voluntary sector organisations</a:t>
            </a: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Difficulties in moving on from refuge and lack of support</a:t>
            </a: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There are gaps in data – don’t know the full extent of the population requiring support</a:t>
            </a:r>
          </a:p>
          <a:p>
            <a:r>
              <a:rPr lang="en-GB" dirty="0">
                <a:solidFill>
                  <a:srgbClr val="7030A0"/>
                </a:solidFill>
                <a:latin typeface="Arial" panose="020B0604020202020204" pitchFamily="34" charset="0"/>
                <a:cs typeface="Arial" panose="020B0604020202020204" pitchFamily="34" charset="0"/>
              </a:rPr>
              <a:t>*It is estimated that a total of 30, high quality, self-contained units of accommodation is required for all of the above groups</a:t>
            </a:r>
          </a:p>
        </p:txBody>
      </p:sp>
    </p:spTree>
    <p:extLst>
      <p:ext uri="{BB962C8B-B14F-4D97-AF65-F5344CB8AC3E}">
        <p14:creationId xmlns:p14="http://schemas.microsoft.com/office/powerpoint/2010/main" val="217957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oRBgzne"/>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TotalTime>
  <Words>619</Words>
  <Application>Microsoft Office PowerPoint</Application>
  <PresentationFormat>Widescreen</PresentationFormat>
  <Paragraphs>85</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provision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Doyle, Anne</cp:lastModifiedBy>
  <cp:revision>92</cp:revision>
  <dcterms:created xsi:type="dcterms:W3CDTF">2020-03-12T14:53:58Z</dcterms:created>
  <dcterms:modified xsi:type="dcterms:W3CDTF">2022-06-09T15:43:44Z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72D527D4-7E54-4BB2-80D2-2E4FD58E8541</vt:lpwstr>
  </property>
  <property fmtid="{D5CDD505-2E9C-101B-9397-08002B2CF9AE}" pid="3" name="ArticulatePath">
    <vt:lpwstr>http://lccintranet.liverpool.local/media/7422/ldlfile1-paddockg-firrg-idesktop-lcc-corporate-presentation-2020</vt:lpwstr>
  </property>
</Properties>
</file>